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0"/>
  </p:notesMasterIdLst>
  <p:sldIdLst>
    <p:sldId id="256" r:id="rId2"/>
    <p:sldId id="280" r:id="rId3"/>
    <p:sldId id="257" r:id="rId4"/>
    <p:sldId id="279" r:id="rId5"/>
    <p:sldId id="258" r:id="rId6"/>
    <p:sldId id="259" r:id="rId7"/>
    <p:sldId id="260" r:id="rId8"/>
    <p:sldId id="275" r:id="rId9"/>
    <p:sldId id="287" r:id="rId10"/>
    <p:sldId id="288" r:id="rId11"/>
    <p:sldId id="289" r:id="rId12"/>
    <p:sldId id="290" r:id="rId13"/>
    <p:sldId id="292" r:id="rId14"/>
    <p:sldId id="291" r:id="rId15"/>
    <p:sldId id="267" r:id="rId16"/>
    <p:sldId id="268" r:id="rId17"/>
    <p:sldId id="281" r:id="rId18"/>
    <p:sldId id="272" r:id="rId19"/>
    <p:sldId id="284" r:id="rId20"/>
    <p:sldId id="283" r:id="rId21"/>
    <p:sldId id="285" r:id="rId22"/>
    <p:sldId id="274" r:id="rId23"/>
    <p:sldId id="269" r:id="rId24"/>
    <p:sldId id="286" r:id="rId25"/>
    <p:sldId id="270" r:id="rId26"/>
    <p:sldId id="271" r:id="rId27"/>
    <p:sldId id="276" r:id="rId28"/>
    <p:sldId id="277" r:id="rId29"/>
  </p:sldIdLst>
  <p:sldSz cx="9144000" cy="5143500" type="screen16x9"/>
  <p:notesSz cx="6858000" cy="9144000"/>
  <p:embeddedFontLst>
    <p:embeddedFont>
      <p:font typeface="Source Code Pro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obia Ochsner" initials="TO" lastIdx="1" clrIdx="0">
    <p:extLst>
      <p:ext uri="{19B8F6BF-5375-455C-9EA6-DF929625EA0E}">
        <p15:presenceInfo xmlns:p15="http://schemas.microsoft.com/office/powerpoint/2012/main" userId="09c7d225ce1619e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5082" autoAdjust="0"/>
  </p:normalViewPr>
  <p:slideViewPr>
    <p:cSldViewPr snapToGrid="0">
      <p:cViewPr varScale="1">
        <p:scale>
          <a:sx n="148" d="100"/>
          <a:sy n="148" d="100"/>
        </p:scale>
        <p:origin x="259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9-25T09:38:40.717" idx="1">
    <p:pos x="2175" y="262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7007302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00351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422119ddea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422119ddea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770014529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770014529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1 </a:t>
            </a:r>
            <a:r>
              <a:rPr lang="en-GB" dirty="0" err="1"/>
              <a:t>zu</a:t>
            </a:r>
            <a:r>
              <a:rPr lang="en-GB" dirty="0"/>
              <a:t> 1 </a:t>
            </a:r>
            <a:r>
              <a:rPr lang="en-GB" dirty="0" err="1"/>
              <a:t>Ablauf</a:t>
            </a:r>
            <a:r>
              <a:rPr lang="en-GB" dirty="0"/>
              <a:t> </a:t>
            </a:r>
            <a:r>
              <a:rPr lang="en-GB" dirty="0" err="1"/>
              <a:t>im</a:t>
            </a:r>
            <a:r>
              <a:rPr lang="en-GB" dirty="0"/>
              <a:t> </a:t>
            </a:r>
            <a:r>
              <a:rPr lang="en-GB" dirty="0" err="1"/>
              <a:t>Übungsblatt</a:t>
            </a:r>
            <a:r>
              <a:rPr lang="en-GB" dirty="0"/>
              <a:t> 1 </a:t>
            </a:r>
            <a:r>
              <a:rPr lang="en-GB" dirty="0" err="1"/>
              <a:t>durchspielen</a:t>
            </a:r>
            <a:r>
              <a:rPr lang="en-GB" dirty="0"/>
              <a:t>. </a:t>
            </a:r>
            <a:r>
              <a:rPr lang="en-GB" dirty="0" err="1"/>
              <a:t>Studierende</a:t>
            </a:r>
            <a:r>
              <a:rPr lang="en-GB" dirty="0"/>
              <a:t> </a:t>
            </a:r>
            <a:r>
              <a:rPr lang="en-GB" dirty="0" err="1"/>
              <a:t>können</a:t>
            </a:r>
            <a:r>
              <a:rPr lang="en-GB" dirty="0"/>
              <a:t> </a:t>
            </a:r>
            <a:r>
              <a:rPr lang="en-GB" dirty="0" err="1"/>
              <a:t>auch</a:t>
            </a:r>
            <a:r>
              <a:rPr lang="en-GB" dirty="0"/>
              <a:t> </a:t>
            </a:r>
            <a:r>
              <a:rPr lang="en-GB" dirty="0" err="1"/>
              <a:t>gleich</a:t>
            </a:r>
            <a:r>
              <a:rPr lang="en-GB" dirty="0"/>
              <a:t> auf </a:t>
            </a:r>
            <a:r>
              <a:rPr lang="en-GB" dirty="0" err="1"/>
              <a:t>eigenem</a:t>
            </a:r>
            <a:r>
              <a:rPr lang="en-GB" dirty="0"/>
              <a:t> Laptop </a:t>
            </a:r>
            <a:r>
              <a:rPr lang="en-GB" dirty="0" err="1"/>
              <a:t>mitmachen</a:t>
            </a:r>
            <a:r>
              <a:rPr lang="en-GB" dirty="0"/>
              <a:t>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Evtl</a:t>
            </a:r>
            <a:r>
              <a:rPr lang="en-GB" dirty="0"/>
              <a:t>. auf </a:t>
            </a:r>
            <a:r>
              <a:rPr lang="en-GB" dirty="0" err="1"/>
              <a:t>Konzepte</a:t>
            </a:r>
            <a:r>
              <a:rPr lang="en-GB" dirty="0"/>
              <a:t> “</a:t>
            </a:r>
            <a:r>
              <a:rPr lang="en-GB" dirty="0" err="1"/>
              <a:t>Committen</a:t>
            </a:r>
            <a:r>
              <a:rPr lang="en-GB" dirty="0"/>
              <a:t>” und “</a:t>
            </a:r>
            <a:r>
              <a:rPr lang="en-GB" dirty="0" err="1"/>
              <a:t>Pushen</a:t>
            </a:r>
            <a:r>
              <a:rPr lang="en-GB" dirty="0"/>
              <a:t>” </a:t>
            </a:r>
            <a:r>
              <a:rPr lang="en-GB" dirty="0" err="1"/>
              <a:t>eingehen</a:t>
            </a:r>
            <a:r>
              <a:rPr lang="en-GB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61c95c79d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61c95c79d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61c95c79d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61c95c79d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116669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61c95c79de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61c95c79de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770014529_0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770014529_0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Gemeinsam</a:t>
            </a:r>
            <a:r>
              <a:rPr lang="en-GB" dirty="0"/>
              <a:t> (an Tafel </a:t>
            </a:r>
            <a:r>
              <a:rPr lang="en-GB" dirty="0" err="1"/>
              <a:t>oder</a:t>
            </a:r>
            <a:r>
              <a:rPr lang="en-GB" dirty="0"/>
              <a:t> auf Beamer) </a:t>
            </a:r>
            <a:r>
              <a:rPr lang="en-GB" dirty="0" err="1"/>
              <a:t>lösen</a:t>
            </a:r>
            <a:r>
              <a:rPr lang="en-GB" dirty="0"/>
              <a:t>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Ziel</a:t>
            </a:r>
            <a:r>
              <a:rPr lang="en-GB" dirty="0"/>
              <a:t>: alle </a:t>
            </a:r>
            <a:r>
              <a:rPr lang="en-GB" dirty="0" err="1"/>
              <a:t>Studierenden</a:t>
            </a:r>
            <a:r>
              <a:rPr lang="en-GB" dirty="0"/>
              <a:t> verstehen EBNF-Basics und </a:t>
            </a:r>
            <a:r>
              <a:rPr lang="en-GB" dirty="0" err="1"/>
              <a:t>können</a:t>
            </a:r>
            <a:r>
              <a:rPr lang="en-GB" dirty="0"/>
              <a:t> </a:t>
            </a:r>
            <a:r>
              <a:rPr lang="en-GB" dirty="0" err="1"/>
              <a:t>restliche</a:t>
            </a:r>
            <a:r>
              <a:rPr lang="en-GB" dirty="0"/>
              <a:t> </a:t>
            </a:r>
            <a:r>
              <a:rPr lang="en-GB" dirty="0" err="1"/>
              <a:t>Aufgaben</a:t>
            </a:r>
            <a:r>
              <a:rPr lang="en-GB" dirty="0"/>
              <a:t> </a:t>
            </a:r>
            <a:r>
              <a:rPr lang="en-GB" dirty="0" err="1"/>
              <a:t>selbstständig</a:t>
            </a:r>
            <a:r>
              <a:rPr lang="en-GB" dirty="0"/>
              <a:t> </a:t>
            </a:r>
            <a:r>
              <a:rPr lang="en-GB" dirty="0" err="1"/>
              <a:t>lösen</a:t>
            </a:r>
            <a:r>
              <a:rPr lang="en-GB" dirty="0"/>
              <a:t>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 err="1">
                <a:solidFill>
                  <a:schemeClr val="dk1"/>
                </a:solidFill>
              </a:rPr>
              <a:t>Lösung</a:t>
            </a:r>
            <a:r>
              <a:rPr lang="en-GB" b="1" dirty="0">
                <a:solidFill>
                  <a:schemeClr val="dk1"/>
                </a:solidFill>
              </a:rPr>
              <a:t>: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ungerade</a:t>
            </a:r>
            <a:r>
              <a:rPr lang="en-GB" dirty="0">
                <a:solidFill>
                  <a:schemeClr val="dk1"/>
                </a:solidFill>
              </a:rPr>
              <a:t>&gt; &lt;= 1 | 3 | 5 | 7 | 9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gerade</a:t>
            </a:r>
            <a:r>
              <a:rPr lang="en-GB" dirty="0">
                <a:solidFill>
                  <a:schemeClr val="dk1"/>
                </a:solidFill>
              </a:rPr>
              <a:t>&gt; &lt;= 0 | 2 | 4 | 6 | 8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geradezahl</a:t>
            </a:r>
            <a:r>
              <a:rPr lang="en-GB" dirty="0">
                <a:solidFill>
                  <a:schemeClr val="dk1"/>
                </a:solidFill>
              </a:rPr>
              <a:t>&gt; &lt;= [+ | -] {&lt;</a:t>
            </a:r>
            <a:r>
              <a:rPr lang="en-GB" dirty="0" err="1">
                <a:solidFill>
                  <a:schemeClr val="dk1"/>
                </a:solidFill>
              </a:rPr>
              <a:t>gerade</a:t>
            </a:r>
            <a:r>
              <a:rPr lang="en-GB" dirty="0">
                <a:solidFill>
                  <a:schemeClr val="dk1"/>
                </a:solidFill>
              </a:rPr>
              <a:t>&gt; | &lt;</a:t>
            </a:r>
            <a:r>
              <a:rPr lang="en-GB" dirty="0" err="1">
                <a:solidFill>
                  <a:schemeClr val="dk1"/>
                </a:solidFill>
              </a:rPr>
              <a:t>ungerade</a:t>
            </a:r>
            <a:r>
              <a:rPr lang="en-GB" dirty="0">
                <a:solidFill>
                  <a:schemeClr val="dk1"/>
                </a:solidFill>
              </a:rPr>
              <a:t>&gt;} &lt;</a:t>
            </a:r>
            <a:r>
              <a:rPr lang="en-GB" dirty="0" err="1">
                <a:solidFill>
                  <a:schemeClr val="dk1"/>
                </a:solidFill>
              </a:rPr>
              <a:t>gerade</a:t>
            </a:r>
            <a:r>
              <a:rPr lang="en-GB" dirty="0">
                <a:solidFill>
                  <a:schemeClr val="dk1"/>
                </a:solidFill>
              </a:rPr>
              <a:t>&gt;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solidFill>
                  <a:schemeClr val="dk1"/>
                </a:solidFill>
              </a:rPr>
              <a:t>Mehrere</a:t>
            </a:r>
            <a:r>
              <a:rPr lang="en-GB" dirty="0">
                <a:solidFill>
                  <a:schemeClr val="dk1"/>
                </a:solidFill>
              </a:rPr>
              <a:t> </a:t>
            </a:r>
            <a:r>
              <a:rPr lang="en-GB" dirty="0" err="1">
                <a:solidFill>
                  <a:schemeClr val="dk1"/>
                </a:solidFill>
              </a:rPr>
              <a:t>gleichwertige</a:t>
            </a:r>
            <a:r>
              <a:rPr lang="en-GB" dirty="0">
                <a:solidFill>
                  <a:schemeClr val="dk1"/>
                </a:solidFill>
              </a:rPr>
              <a:t> </a:t>
            </a:r>
            <a:r>
              <a:rPr lang="en-GB" dirty="0" err="1">
                <a:solidFill>
                  <a:schemeClr val="dk1"/>
                </a:solidFill>
              </a:rPr>
              <a:t>Lösungen</a:t>
            </a:r>
            <a:r>
              <a:rPr lang="en-GB" dirty="0">
                <a:solidFill>
                  <a:schemeClr val="dk1"/>
                </a:solidFill>
              </a:rPr>
              <a:t> </a:t>
            </a:r>
            <a:r>
              <a:rPr lang="en-GB" dirty="0" err="1">
                <a:solidFill>
                  <a:schemeClr val="dk1"/>
                </a:solidFill>
              </a:rPr>
              <a:t>zeigen</a:t>
            </a:r>
            <a:r>
              <a:rPr lang="en-GB" dirty="0">
                <a:solidFill>
                  <a:schemeClr val="dk1"/>
                </a:solidFill>
              </a:rPr>
              <a:t>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</a:rPr>
              <a:t>Challenge: </a:t>
            </a:r>
            <a:r>
              <a:rPr lang="en-GB" dirty="0" err="1">
                <a:solidFill>
                  <a:schemeClr val="dk1"/>
                </a:solidFill>
              </a:rPr>
              <a:t>selbe</a:t>
            </a:r>
            <a:r>
              <a:rPr lang="en-GB" dirty="0">
                <a:solidFill>
                  <a:schemeClr val="dk1"/>
                </a:solidFill>
              </a:rPr>
              <a:t> Aufgabe </a:t>
            </a:r>
            <a:r>
              <a:rPr lang="en-GB" dirty="0" err="1">
                <a:solidFill>
                  <a:schemeClr val="dk1"/>
                </a:solidFill>
              </a:rPr>
              <a:t>ohne</a:t>
            </a:r>
            <a:r>
              <a:rPr lang="en-GB" dirty="0">
                <a:solidFill>
                  <a:schemeClr val="dk1"/>
                </a:solidFill>
              </a:rPr>
              <a:t> </a:t>
            </a:r>
            <a:r>
              <a:rPr lang="en-GB" dirty="0" err="1">
                <a:solidFill>
                  <a:schemeClr val="dk1"/>
                </a:solidFill>
              </a:rPr>
              <a:t>Wiederholung</a:t>
            </a:r>
            <a:r>
              <a:rPr lang="en-GB" dirty="0">
                <a:solidFill>
                  <a:schemeClr val="dk1"/>
                </a:solidFill>
              </a:rPr>
              <a:t> (</a:t>
            </a:r>
            <a:r>
              <a:rPr lang="en-GB" dirty="0" err="1">
                <a:solidFill>
                  <a:schemeClr val="dk1"/>
                </a:solidFill>
              </a:rPr>
              <a:t>mit</a:t>
            </a:r>
            <a:r>
              <a:rPr lang="en-GB" dirty="0">
                <a:solidFill>
                  <a:schemeClr val="dk1"/>
                </a:solidFill>
              </a:rPr>
              <a:t> </a:t>
            </a:r>
            <a:r>
              <a:rPr lang="en-GB" dirty="0" err="1">
                <a:solidFill>
                  <a:schemeClr val="dk1"/>
                </a:solidFill>
              </a:rPr>
              <a:t>Rekursion</a:t>
            </a:r>
            <a:r>
              <a:rPr lang="en-GB" dirty="0">
                <a:solidFill>
                  <a:schemeClr val="dk1"/>
                </a:solidFill>
              </a:rPr>
              <a:t>) </a:t>
            </a:r>
            <a:r>
              <a:rPr lang="en-GB" dirty="0" err="1">
                <a:solidFill>
                  <a:schemeClr val="dk1"/>
                </a:solidFill>
              </a:rPr>
              <a:t>lösen</a:t>
            </a:r>
            <a:r>
              <a:rPr lang="en-GB" dirty="0">
                <a:solidFill>
                  <a:schemeClr val="dk1"/>
                </a:solidFill>
              </a:rPr>
              <a:t>!</a:t>
            </a: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17707d8ae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17707d8ae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solidFill>
                  <a:schemeClr val="dk1"/>
                </a:solidFill>
              </a:rPr>
              <a:t>Innerhalb</a:t>
            </a:r>
            <a:r>
              <a:rPr lang="en-GB" dirty="0">
                <a:solidFill>
                  <a:schemeClr val="dk1"/>
                </a:solidFill>
              </a:rPr>
              <a:t> von </a:t>
            </a:r>
            <a:r>
              <a:rPr lang="en-GB" dirty="0" err="1">
                <a:solidFill>
                  <a:schemeClr val="dk1"/>
                </a:solidFill>
              </a:rPr>
              <a:t>Ableitungen</a:t>
            </a:r>
            <a:r>
              <a:rPr lang="en-GB" dirty="0">
                <a:solidFill>
                  <a:schemeClr val="dk1"/>
                </a:solidFill>
              </a:rPr>
              <a:t> </a:t>
            </a:r>
            <a:r>
              <a:rPr lang="en-GB" dirty="0" err="1">
                <a:solidFill>
                  <a:schemeClr val="dk1"/>
                </a:solidFill>
              </a:rPr>
              <a:t>sind</a:t>
            </a:r>
            <a:r>
              <a:rPr lang="en-GB" dirty="0">
                <a:solidFill>
                  <a:schemeClr val="dk1"/>
                </a:solidFill>
              </a:rPr>
              <a:t> </a:t>
            </a:r>
            <a:r>
              <a:rPr lang="en-GB" dirty="0" err="1">
                <a:solidFill>
                  <a:schemeClr val="dk1"/>
                </a:solidFill>
              </a:rPr>
              <a:t>Klammern</a:t>
            </a:r>
            <a:r>
              <a:rPr lang="en-GB" dirty="0">
                <a:solidFill>
                  <a:schemeClr val="dk1"/>
                </a:solidFill>
              </a:rPr>
              <a:t> “()” </a:t>
            </a:r>
            <a:r>
              <a:rPr lang="en-GB" dirty="0" err="1">
                <a:solidFill>
                  <a:schemeClr val="dk1"/>
                </a:solidFill>
              </a:rPr>
              <a:t>manchmal</a:t>
            </a:r>
            <a:r>
              <a:rPr lang="en-GB" dirty="0">
                <a:solidFill>
                  <a:schemeClr val="dk1"/>
                </a:solidFill>
              </a:rPr>
              <a:t> </a:t>
            </a:r>
            <a:r>
              <a:rPr lang="en-GB" dirty="0" err="1">
                <a:solidFill>
                  <a:schemeClr val="dk1"/>
                </a:solidFill>
              </a:rPr>
              <a:t>nötig</a:t>
            </a:r>
            <a:r>
              <a:rPr lang="en-GB" dirty="0">
                <a:solidFill>
                  <a:schemeClr val="dk1"/>
                </a:solidFill>
              </a:rPr>
              <a:t>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 err="1">
                <a:solidFill>
                  <a:schemeClr val="dk1"/>
                </a:solidFill>
              </a:rPr>
              <a:t>Lösung</a:t>
            </a:r>
            <a:r>
              <a:rPr lang="en-GB" b="1" dirty="0">
                <a:solidFill>
                  <a:schemeClr val="dk1"/>
                </a:solidFill>
              </a:rPr>
              <a:t>: </a:t>
            </a:r>
            <a:r>
              <a:rPr lang="en-GB" dirty="0" err="1">
                <a:solidFill>
                  <a:schemeClr val="dk1"/>
                </a:solidFill>
              </a:rPr>
              <a:t>abhängig</a:t>
            </a:r>
            <a:r>
              <a:rPr lang="en-GB" dirty="0">
                <a:solidFill>
                  <a:schemeClr val="dk1"/>
                </a:solidFill>
              </a:rPr>
              <a:t> von Grammar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geradezahl</a:t>
            </a:r>
            <a:r>
              <a:rPr lang="en-GB" dirty="0">
                <a:solidFill>
                  <a:schemeClr val="dk1"/>
                </a:solidFill>
              </a:rPr>
              <a:t>&gt;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[+ | -] {&lt;</a:t>
            </a:r>
            <a:r>
              <a:rPr lang="en-GB" dirty="0" err="1">
                <a:solidFill>
                  <a:schemeClr val="dk1"/>
                </a:solidFill>
              </a:rPr>
              <a:t>gerade</a:t>
            </a:r>
            <a:r>
              <a:rPr lang="en-GB" dirty="0">
                <a:solidFill>
                  <a:schemeClr val="dk1"/>
                </a:solidFill>
              </a:rPr>
              <a:t>&gt; | &lt;</a:t>
            </a:r>
            <a:r>
              <a:rPr lang="en-GB" dirty="0" err="1">
                <a:solidFill>
                  <a:schemeClr val="dk1"/>
                </a:solidFill>
              </a:rPr>
              <a:t>ungerade</a:t>
            </a:r>
            <a:r>
              <a:rPr lang="en-GB" dirty="0">
                <a:solidFill>
                  <a:schemeClr val="dk1"/>
                </a:solidFill>
              </a:rPr>
              <a:t>&gt;} &lt;</a:t>
            </a:r>
            <a:r>
              <a:rPr lang="en-GB" dirty="0" err="1">
                <a:solidFill>
                  <a:schemeClr val="dk1"/>
                </a:solidFill>
              </a:rPr>
              <a:t>gerade</a:t>
            </a:r>
            <a:r>
              <a:rPr lang="en-GB" dirty="0">
                <a:solidFill>
                  <a:schemeClr val="dk1"/>
                </a:solidFill>
              </a:rPr>
              <a:t>&gt;		“</a:t>
            </a:r>
            <a:r>
              <a:rPr lang="en-GB" dirty="0" err="1">
                <a:solidFill>
                  <a:schemeClr val="dk1"/>
                </a:solidFill>
              </a:rPr>
              <a:t>ersetzen</a:t>
            </a:r>
            <a:r>
              <a:rPr lang="en-GB" dirty="0">
                <a:solidFill>
                  <a:schemeClr val="dk1"/>
                </a:solidFill>
              </a:rPr>
              <a:t>”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</a:rPr>
              <a:t>{&lt;</a:t>
            </a:r>
            <a:r>
              <a:rPr lang="en-GB" dirty="0" err="1">
                <a:solidFill>
                  <a:schemeClr val="dk1"/>
                </a:solidFill>
              </a:rPr>
              <a:t>gerade</a:t>
            </a:r>
            <a:r>
              <a:rPr lang="en-GB" dirty="0">
                <a:solidFill>
                  <a:schemeClr val="dk1"/>
                </a:solidFill>
              </a:rPr>
              <a:t>&gt; | &lt;</a:t>
            </a:r>
            <a:r>
              <a:rPr lang="en-GB" dirty="0" err="1">
                <a:solidFill>
                  <a:schemeClr val="dk1"/>
                </a:solidFill>
              </a:rPr>
              <a:t>ungerade</a:t>
            </a:r>
            <a:r>
              <a:rPr lang="en-GB" dirty="0">
                <a:solidFill>
                  <a:schemeClr val="dk1"/>
                </a:solidFill>
              </a:rPr>
              <a:t>&gt;} &lt;</a:t>
            </a:r>
            <a:r>
              <a:rPr lang="en-GB" dirty="0" err="1">
                <a:solidFill>
                  <a:schemeClr val="dk1"/>
                </a:solidFill>
              </a:rPr>
              <a:t>gerade</a:t>
            </a:r>
            <a:r>
              <a:rPr lang="en-GB" dirty="0">
                <a:solidFill>
                  <a:schemeClr val="dk1"/>
                </a:solidFill>
              </a:rPr>
              <a:t>&gt;			“option </a:t>
            </a:r>
            <a:r>
              <a:rPr lang="en-GB" dirty="0" err="1">
                <a:solidFill>
                  <a:schemeClr val="dk1"/>
                </a:solidFill>
              </a:rPr>
              <a:t>nicht</a:t>
            </a:r>
            <a:r>
              <a:rPr lang="en-GB" dirty="0">
                <a:solidFill>
                  <a:schemeClr val="dk1"/>
                </a:solidFill>
              </a:rPr>
              <a:t> </a:t>
            </a:r>
            <a:r>
              <a:rPr lang="en-GB" dirty="0" err="1">
                <a:solidFill>
                  <a:schemeClr val="dk1"/>
                </a:solidFill>
              </a:rPr>
              <a:t>gewählt</a:t>
            </a:r>
            <a:r>
              <a:rPr lang="en-GB" dirty="0">
                <a:solidFill>
                  <a:schemeClr val="dk1"/>
                </a:solidFill>
              </a:rPr>
              <a:t>”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</a:rPr>
              <a:t>(&lt;</a:t>
            </a:r>
            <a:r>
              <a:rPr lang="en-GB" dirty="0" err="1">
                <a:solidFill>
                  <a:schemeClr val="dk1"/>
                </a:solidFill>
              </a:rPr>
              <a:t>gerade</a:t>
            </a:r>
            <a:r>
              <a:rPr lang="en-GB" dirty="0">
                <a:solidFill>
                  <a:schemeClr val="dk1"/>
                </a:solidFill>
              </a:rPr>
              <a:t>&gt; | &lt;</a:t>
            </a:r>
            <a:r>
              <a:rPr lang="en-GB" dirty="0" err="1">
                <a:solidFill>
                  <a:schemeClr val="dk1"/>
                </a:solidFill>
              </a:rPr>
              <a:t>ungerade</a:t>
            </a:r>
            <a:r>
              <a:rPr lang="en-GB" dirty="0">
                <a:solidFill>
                  <a:schemeClr val="dk1"/>
                </a:solidFill>
              </a:rPr>
              <a:t>&gt;) &lt;</a:t>
            </a:r>
            <a:r>
              <a:rPr lang="en-GB" dirty="0" err="1">
                <a:solidFill>
                  <a:schemeClr val="dk1"/>
                </a:solidFill>
              </a:rPr>
              <a:t>gerade</a:t>
            </a:r>
            <a:r>
              <a:rPr lang="en-GB" dirty="0">
                <a:solidFill>
                  <a:schemeClr val="dk1"/>
                </a:solidFill>
              </a:rPr>
              <a:t>&gt;			“</a:t>
            </a:r>
            <a:r>
              <a:rPr lang="en-GB" dirty="0" err="1">
                <a:solidFill>
                  <a:schemeClr val="dk1"/>
                </a:solidFill>
              </a:rPr>
              <a:t>Wiederholung</a:t>
            </a:r>
            <a:r>
              <a:rPr lang="en-GB" dirty="0">
                <a:solidFill>
                  <a:schemeClr val="dk1"/>
                </a:solidFill>
              </a:rPr>
              <a:t> 1x”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gerade</a:t>
            </a:r>
            <a:r>
              <a:rPr lang="en-GB" dirty="0">
                <a:solidFill>
                  <a:schemeClr val="dk1"/>
                </a:solidFill>
              </a:rPr>
              <a:t>&gt; &lt;</a:t>
            </a:r>
            <a:r>
              <a:rPr lang="en-GB" dirty="0" err="1">
                <a:solidFill>
                  <a:schemeClr val="dk1"/>
                </a:solidFill>
              </a:rPr>
              <a:t>gerade</a:t>
            </a:r>
            <a:r>
              <a:rPr lang="en-GB" dirty="0">
                <a:solidFill>
                  <a:schemeClr val="dk1"/>
                </a:solidFill>
              </a:rPr>
              <a:t>&gt;					“</a:t>
            </a:r>
            <a:r>
              <a:rPr lang="en-GB" dirty="0" err="1">
                <a:solidFill>
                  <a:schemeClr val="dk1"/>
                </a:solidFill>
              </a:rPr>
              <a:t>Auswahl</a:t>
            </a:r>
            <a:r>
              <a:rPr lang="en-GB" dirty="0">
                <a:solidFill>
                  <a:schemeClr val="dk1"/>
                </a:solidFill>
              </a:rPr>
              <a:t> ‘</a:t>
            </a:r>
            <a:r>
              <a:rPr lang="en-GB" dirty="0" err="1">
                <a:solidFill>
                  <a:schemeClr val="dk1"/>
                </a:solidFill>
              </a:rPr>
              <a:t>gerade</a:t>
            </a:r>
            <a:r>
              <a:rPr lang="en-GB" dirty="0">
                <a:solidFill>
                  <a:schemeClr val="dk1"/>
                </a:solidFill>
              </a:rPr>
              <a:t>’”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</a:rPr>
              <a:t>2 &lt;</a:t>
            </a:r>
            <a:r>
              <a:rPr lang="en-GB" dirty="0" err="1">
                <a:solidFill>
                  <a:schemeClr val="dk1"/>
                </a:solidFill>
              </a:rPr>
              <a:t>gerade</a:t>
            </a:r>
            <a:r>
              <a:rPr lang="en-GB" dirty="0">
                <a:solidFill>
                  <a:schemeClr val="dk1"/>
                </a:solidFill>
              </a:rPr>
              <a:t>&gt;						“</a:t>
            </a:r>
            <a:r>
              <a:rPr lang="en-GB" dirty="0" err="1">
                <a:solidFill>
                  <a:schemeClr val="dk1"/>
                </a:solidFill>
              </a:rPr>
              <a:t>ersetzen</a:t>
            </a:r>
            <a:r>
              <a:rPr lang="en-GB" dirty="0">
                <a:solidFill>
                  <a:schemeClr val="dk1"/>
                </a:solidFill>
              </a:rPr>
              <a:t>”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2 8							“</a:t>
            </a:r>
            <a:r>
              <a:rPr lang="en-GB" dirty="0" err="1">
                <a:solidFill>
                  <a:schemeClr val="dk1"/>
                </a:solidFill>
              </a:rPr>
              <a:t>ersetzen</a:t>
            </a:r>
            <a:r>
              <a:rPr lang="en-GB" dirty="0">
                <a:solidFill>
                  <a:schemeClr val="dk1"/>
                </a:solidFill>
              </a:rPr>
              <a:t>”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60bdcfb5c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60bdcfb5c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Hier</a:t>
            </a:r>
            <a:r>
              <a:rPr lang="en-GB" dirty="0"/>
              <a:t> </a:t>
            </a:r>
            <a:r>
              <a:rPr lang="en-GB" dirty="0" err="1"/>
              <a:t>ein</a:t>
            </a:r>
            <a:r>
              <a:rPr lang="en-GB" dirty="0"/>
              <a:t> </a:t>
            </a:r>
            <a:r>
              <a:rPr lang="en-GB" dirty="0" err="1"/>
              <a:t>paar</a:t>
            </a:r>
            <a:r>
              <a:rPr lang="en-GB" dirty="0"/>
              <a:t> </a:t>
            </a:r>
            <a:r>
              <a:rPr lang="en-GB" dirty="0" err="1"/>
              <a:t>weitere</a:t>
            </a:r>
            <a:r>
              <a:rPr lang="en-GB" dirty="0"/>
              <a:t> EBNF </a:t>
            </a:r>
            <a:r>
              <a:rPr lang="en-GB" dirty="0" err="1"/>
              <a:t>Aufgaben</a:t>
            </a:r>
            <a:r>
              <a:rPr lang="en-GB" dirty="0"/>
              <a:t>. </a:t>
            </a:r>
            <a:r>
              <a:rPr lang="en-GB" dirty="0" err="1"/>
              <a:t>Ihr</a:t>
            </a:r>
            <a:r>
              <a:rPr lang="en-GB" dirty="0"/>
              <a:t> </a:t>
            </a:r>
            <a:r>
              <a:rPr lang="en-GB" dirty="0" err="1"/>
              <a:t>müsst</a:t>
            </a:r>
            <a:r>
              <a:rPr lang="en-GB" dirty="0"/>
              <a:t> </a:t>
            </a:r>
            <a:r>
              <a:rPr lang="en-GB" dirty="0" err="1"/>
              <a:t>nicht</a:t>
            </a:r>
            <a:r>
              <a:rPr lang="en-GB" dirty="0"/>
              <a:t> </a:t>
            </a:r>
            <a:r>
              <a:rPr lang="en-GB" dirty="0" err="1"/>
              <a:t>genaue</a:t>
            </a:r>
            <a:r>
              <a:rPr lang="en-GB" dirty="0"/>
              <a:t> </a:t>
            </a:r>
            <a:r>
              <a:rPr lang="en-GB" dirty="0" err="1"/>
              <a:t>diese</a:t>
            </a:r>
            <a:r>
              <a:rPr lang="en-GB" dirty="0"/>
              <a:t> </a:t>
            </a:r>
            <a:r>
              <a:rPr lang="en-GB" dirty="0" err="1"/>
              <a:t>Aufgaben</a:t>
            </a:r>
            <a:r>
              <a:rPr lang="en-GB" dirty="0"/>
              <a:t> </a:t>
            </a:r>
            <a:r>
              <a:rPr lang="en-GB" dirty="0" err="1"/>
              <a:t>machen</a:t>
            </a:r>
            <a:r>
              <a:rPr lang="en-GB" dirty="0"/>
              <a:t>, </a:t>
            </a:r>
            <a:r>
              <a:rPr lang="en-GB" dirty="0" err="1"/>
              <a:t>aber</a:t>
            </a:r>
            <a:r>
              <a:rPr lang="en-GB" dirty="0"/>
              <a:t> </a:t>
            </a:r>
            <a:r>
              <a:rPr lang="en-GB" dirty="0" err="1"/>
              <a:t>macht</a:t>
            </a:r>
            <a:r>
              <a:rPr lang="en-GB" dirty="0"/>
              <a:t> </a:t>
            </a:r>
            <a:r>
              <a:rPr lang="en-GB" dirty="0" err="1"/>
              <a:t>ein</a:t>
            </a:r>
            <a:r>
              <a:rPr lang="en-GB" dirty="0"/>
              <a:t> </a:t>
            </a:r>
            <a:r>
              <a:rPr lang="en-GB" dirty="0" err="1"/>
              <a:t>paar</a:t>
            </a:r>
            <a:r>
              <a:rPr lang="en-GB" dirty="0"/>
              <a:t> </a:t>
            </a:r>
            <a:r>
              <a:rPr lang="en-GB" dirty="0" err="1"/>
              <a:t>mehr</a:t>
            </a:r>
            <a:r>
              <a:rPr lang="en-GB" dirty="0"/>
              <a:t> EBNF </a:t>
            </a:r>
            <a:r>
              <a:rPr lang="en-GB" dirty="0" err="1"/>
              <a:t>Aufgaben</a:t>
            </a:r>
            <a:r>
              <a:rPr lang="en-GB" dirty="0"/>
              <a:t> </a:t>
            </a:r>
            <a:r>
              <a:rPr lang="en-GB" dirty="0" err="1"/>
              <a:t>mit</a:t>
            </a:r>
            <a:r>
              <a:rPr lang="en-GB" dirty="0"/>
              <a:t> den </a:t>
            </a:r>
            <a:r>
              <a:rPr lang="en-GB" dirty="0" err="1"/>
              <a:t>Leuten</a:t>
            </a:r>
            <a:r>
              <a:rPr lang="en-GB" dirty="0"/>
              <a:t>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 err="1">
                <a:solidFill>
                  <a:schemeClr val="dk1"/>
                </a:solidFill>
              </a:rPr>
              <a:t>Lösungen</a:t>
            </a:r>
            <a:r>
              <a:rPr lang="en-GB" b="1" dirty="0">
                <a:solidFill>
                  <a:schemeClr val="dk1"/>
                </a:solidFill>
              </a:rPr>
              <a:t> (</a:t>
            </a:r>
            <a:r>
              <a:rPr lang="en-GB" b="1" dirty="0" err="1">
                <a:solidFill>
                  <a:schemeClr val="dk1"/>
                </a:solidFill>
              </a:rPr>
              <a:t>keine</a:t>
            </a:r>
            <a:r>
              <a:rPr lang="en-GB" b="1" dirty="0">
                <a:solidFill>
                  <a:schemeClr val="dk1"/>
                </a:solidFill>
              </a:rPr>
              <a:t> </a:t>
            </a:r>
            <a:r>
              <a:rPr lang="en-GB" b="1" dirty="0" err="1">
                <a:solidFill>
                  <a:schemeClr val="dk1"/>
                </a:solidFill>
              </a:rPr>
              <a:t>Garantie</a:t>
            </a:r>
            <a:r>
              <a:rPr lang="en-GB" b="1" dirty="0">
                <a:solidFill>
                  <a:schemeClr val="dk1"/>
                </a:solidFill>
              </a:rPr>
              <a:t> auf </a:t>
            </a:r>
            <a:r>
              <a:rPr lang="en-GB" b="1" dirty="0" err="1">
                <a:solidFill>
                  <a:schemeClr val="dk1"/>
                </a:solidFill>
              </a:rPr>
              <a:t>Korrektheit</a:t>
            </a:r>
            <a:r>
              <a:rPr lang="en-GB" b="1" dirty="0">
                <a:solidFill>
                  <a:schemeClr val="dk1"/>
                </a:solidFill>
              </a:rPr>
              <a:t>):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&lt;</a:t>
            </a:r>
            <a:r>
              <a:rPr lang="en-GB" dirty="0" err="1"/>
              <a:t>palindrom</a:t>
            </a:r>
            <a:r>
              <a:rPr lang="en-GB" dirty="0"/>
              <a:t>&gt; &lt;= [ 1&lt;</a:t>
            </a:r>
            <a:r>
              <a:rPr lang="en-GB" dirty="0" err="1"/>
              <a:t>palindrom</a:t>
            </a:r>
            <a:r>
              <a:rPr lang="en-GB" dirty="0"/>
              <a:t>&gt;1  | 2&lt;</a:t>
            </a:r>
            <a:r>
              <a:rPr lang="en-GB" dirty="0" err="1"/>
              <a:t>palindrom</a:t>
            </a:r>
            <a:r>
              <a:rPr lang="en-GB" dirty="0"/>
              <a:t>&gt;2 | 3&lt;</a:t>
            </a:r>
            <a:r>
              <a:rPr lang="en-GB" dirty="0" err="1"/>
              <a:t>palindrom</a:t>
            </a:r>
            <a:r>
              <a:rPr lang="en-GB" dirty="0"/>
              <a:t>&gt;3 | 4&lt;</a:t>
            </a:r>
            <a:r>
              <a:rPr lang="en-GB" dirty="0" err="1"/>
              <a:t>palindrom</a:t>
            </a:r>
            <a:r>
              <a:rPr lang="en-GB" dirty="0"/>
              <a:t>&gt;4 ]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&lt;five&gt; &lt;= 0 + &lt;five&gt; | 1 + &lt;four&gt; | 2 + &lt;three&gt; | 3 + &lt;two&gt; | 4 + &lt;one&gt; | 5 + &lt;zero&gt; | 5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&lt;four&gt; &lt;=                   </a:t>
            </a:r>
            <a:r>
              <a:rPr lang="en-GB" dirty="0">
                <a:solidFill>
                  <a:schemeClr val="dk1"/>
                </a:solidFill>
              </a:rPr>
              <a:t> 0 + &lt;four&gt; | 1 + &lt;three&gt; | 2 + &lt;two&gt; | 3 + &lt;one&gt; | 4 + &lt;zero&gt; | 4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&lt;three&gt; &lt;=                                      0 + &lt;three&gt; | </a:t>
            </a:r>
            <a:r>
              <a:rPr lang="en-GB" dirty="0">
                <a:solidFill>
                  <a:schemeClr val="dk1"/>
                </a:solidFill>
              </a:rPr>
              <a:t>1 + &lt;two&gt; | 2 + &lt;one&gt; | 3 + &lt;zero&gt; | 3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</a:rPr>
              <a:t>&lt;two&gt; &lt;=                                                              0 + &lt;two&gt; | 1 + &lt;one&gt; | 2 + &lt;zero&gt; | 2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</a:rPr>
              <a:t>&lt;one&gt; &lt;=                                                                                 0 + &lt;one&gt; | 1 + &lt;</a:t>
            </a:r>
            <a:r>
              <a:rPr lang="en-GB" dirty="0" err="1">
                <a:solidFill>
                  <a:schemeClr val="dk1"/>
                </a:solidFill>
              </a:rPr>
              <a:t>zeron</a:t>
            </a:r>
            <a:r>
              <a:rPr lang="en-GB" dirty="0">
                <a:solidFill>
                  <a:schemeClr val="dk1"/>
                </a:solidFill>
              </a:rPr>
              <a:t>&gt; | 0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</a:rPr>
              <a:t>&lt;zero&gt; &lt;=                                                                                                    0 + &lt;zero&gt; | 0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</a:rPr>
              <a:t>Aufgabe 3 </a:t>
            </a:r>
            <a:r>
              <a:rPr lang="en-GB" dirty="0" err="1">
                <a:solidFill>
                  <a:schemeClr val="dk1"/>
                </a:solidFill>
              </a:rPr>
              <a:t>mit</a:t>
            </a:r>
            <a:r>
              <a:rPr lang="en-GB" dirty="0">
                <a:solidFill>
                  <a:schemeClr val="dk1"/>
                </a:solidFill>
              </a:rPr>
              <a:t> leading 0: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oddEight</a:t>
            </a:r>
            <a:r>
              <a:rPr lang="en-GB" dirty="0">
                <a:solidFill>
                  <a:schemeClr val="dk1"/>
                </a:solidFill>
              </a:rPr>
              <a:t>&gt; &lt;= [+|-] &lt;oddEight2&gt; 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</a:rPr>
              <a:t>&lt;oddEight2&gt;  &lt;= [&lt;</a:t>
            </a:r>
            <a:r>
              <a:rPr lang="en-GB" dirty="0" err="1">
                <a:solidFill>
                  <a:schemeClr val="dk1"/>
                </a:solidFill>
              </a:rPr>
              <a:t>evenEight</a:t>
            </a:r>
            <a:r>
              <a:rPr lang="en-GB" dirty="0">
                <a:solidFill>
                  <a:schemeClr val="dk1"/>
                </a:solidFill>
              </a:rPr>
              <a:t>&gt;] 8 [&lt;</a:t>
            </a:r>
            <a:r>
              <a:rPr lang="en-GB" dirty="0" err="1">
                <a:solidFill>
                  <a:schemeClr val="dk1"/>
                </a:solidFill>
              </a:rPr>
              <a:t>evenEight</a:t>
            </a:r>
            <a:r>
              <a:rPr lang="en-GB" dirty="0">
                <a:solidFill>
                  <a:schemeClr val="dk1"/>
                </a:solidFill>
              </a:rPr>
              <a:t>&gt;]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evenEight</a:t>
            </a:r>
            <a:r>
              <a:rPr lang="en-GB" dirty="0">
                <a:solidFill>
                  <a:schemeClr val="dk1"/>
                </a:solidFill>
              </a:rPr>
              <a:t>&gt; &lt;= &lt;</a:t>
            </a:r>
            <a:r>
              <a:rPr lang="en-GB" dirty="0" err="1">
                <a:solidFill>
                  <a:schemeClr val="dk1"/>
                </a:solidFill>
              </a:rPr>
              <a:t>noEight</a:t>
            </a:r>
            <a:r>
              <a:rPr lang="en-GB" dirty="0">
                <a:solidFill>
                  <a:schemeClr val="dk1"/>
                </a:solidFill>
              </a:rPr>
              <a:t>&gt; | &lt;oddEight2&gt;&lt;oddEight2&gt;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noEight</a:t>
            </a:r>
            <a:r>
              <a:rPr lang="en-GB" dirty="0">
                <a:solidFill>
                  <a:schemeClr val="dk1"/>
                </a:solidFill>
              </a:rPr>
              <a:t>&gt; &lt;= (0 | 1 | 2 | 3| 4 | 5 | 6 | 7 | 9) [&lt;</a:t>
            </a:r>
            <a:r>
              <a:rPr lang="en-GB" dirty="0" err="1">
                <a:solidFill>
                  <a:schemeClr val="dk1"/>
                </a:solidFill>
              </a:rPr>
              <a:t>noEight</a:t>
            </a:r>
            <a:r>
              <a:rPr lang="en-GB" dirty="0">
                <a:solidFill>
                  <a:schemeClr val="dk1"/>
                </a:solidFill>
              </a:rPr>
              <a:t>&gt;]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</a:rPr>
              <a:t>Aufgabe 3 </a:t>
            </a:r>
            <a:r>
              <a:rPr lang="en-GB" dirty="0" err="1">
                <a:solidFill>
                  <a:schemeClr val="dk1"/>
                </a:solidFill>
              </a:rPr>
              <a:t>ohne</a:t>
            </a:r>
            <a:r>
              <a:rPr lang="en-GB" dirty="0">
                <a:solidFill>
                  <a:schemeClr val="dk1"/>
                </a:solidFill>
              </a:rPr>
              <a:t> leading 0: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oddEight</a:t>
            </a:r>
            <a:r>
              <a:rPr lang="en-GB" dirty="0">
                <a:solidFill>
                  <a:schemeClr val="dk1"/>
                </a:solidFill>
              </a:rPr>
              <a:t>&gt; &lt;= [+|-] &lt;oddEight2&gt; 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</a:rPr>
              <a:t>&lt;oddEight2&gt;            &lt;= [&lt;</a:t>
            </a:r>
            <a:r>
              <a:rPr lang="en-GB" dirty="0" err="1">
                <a:solidFill>
                  <a:schemeClr val="dk1"/>
                </a:solidFill>
              </a:rPr>
              <a:t>evenEight</a:t>
            </a:r>
            <a:r>
              <a:rPr lang="en-GB" dirty="0">
                <a:solidFill>
                  <a:schemeClr val="dk1"/>
                </a:solidFill>
              </a:rPr>
              <a:t>&gt;]            8 [&lt;</a:t>
            </a:r>
            <a:r>
              <a:rPr lang="en-GB" dirty="0" err="1">
                <a:solidFill>
                  <a:schemeClr val="dk1"/>
                </a:solidFill>
              </a:rPr>
              <a:t>trailingEvenEight</a:t>
            </a:r>
            <a:r>
              <a:rPr lang="en-GB" dirty="0">
                <a:solidFill>
                  <a:schemeClr val="dk1"/>
                </a:solidFill>
              </a:rPr>
              <a:t>&gt;]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trailingOddEight</a:t>
            </a:r>
            <a:r>
              <a:rPr lang="en-GB" dirty="0">
                <a:solidFill>
                  <a:schemeClr val="dk1"/>
                </a:solidFill>
              </a:rPr>
              <a:t>&gt;  &lt;= [&lt;</a:t>
            </a:r>
            <a:r>
              <a:rPr lang="en-GB" dirty="0" err="1">
                <a:solidFill>
                  <a:schemeClr val="dk1"/>
                </a:solidFill>
              </a:rPr>
              <a:t>trailingEvenEight</a:t>
            </a:r>
            <a:r>
              <a:rPr lang="en-GB" dirty="0">
                <a:solidFill>
                  <a:schemeClr val="dk1"/>
                </a:solidFill>
              </a:rPr>
              <a:t>&gt;]  8 [&lt;</a:t>
            </a:r>
            <a:r>
              <a:rPr lang="en-GB" dirty="0" err="1">
                <a:solidFill>
                  <a:schemeClr val="dk1"/>
                </a:solidFill>
              </a:rPr>
              <a:t>trailingEvenEight</a:t>
            </a:r>
            <a:r>
              <a:rPr lang="en-GB" dirty="0">
                <a:solidFill>
                  <a:schemeClr val="dk1"/>
                </a:solidFill>
              </a:rPr>
              <a:t>&gt;]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evenEight</a:t>
            </a:r>
            <a:r>
              <a:rPr lang="en-GB" dirty="0">
                <a:solidFill>
                  <a:schemeClr val="dk1"/>
                </a:solidFill>
              </a:rPr>
              <a:t>&gt;            &lt;= &lt;</a:t>
            </a:r>
            <a:r>
              <a:rPr lang="en-GB" dirty="0" err="1">
                <a:solidFill>
                  <a:schemeClr val="dk1"/>
                </a:solidFill>
              </a:rPr>
              <a:t>noEight</a:t>
            </a:r>
            <a:r>
              <a:rPr lang="en-GB" dirty="0">
                <a:solidFill>
                  <a:schemeClr val="dk1"/>
                </a:solidFill>
              </a:rPr>
              <a:t>&gt; | &lt;oddEight2&gt;&lt;</a:t>
            </a:r>
            <a:r>
              <a:rPr lang="en-GB" dirty="0" err="1">
                <a:solidFill>
                  <a:schemeClr val="dk1"/>
                </a:solidFill>
              </a:rPr>
              <a:t>trailingOddEight</a:t>
            </a:r>
            <a:r>
              <a:rPr lang="en-GB" dirty="0">
                <a:solidFill>
                  <a:schemeClr val="dk1"/>
                </a:solidFill>
              </a:rPr>
              <a:t>&gt;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trailingEvenEight</a:t>
            </a:r>
            <a:r>
              <a:rPr lang="en-GB" dirty="0">
                <a:solidFill>
                  <a:schemeClr val="dk1"/>
                </a:solidFill>
              </a:rPr>
              <a:t>&gt; &lt;= &lt;</a:t>
            </a:r>
            <a:r>
              <a:rPr lang="en-GB" dirty="0" err="1">
                <a:solidFill>
                  <a:schemeClr val="dk1"/>
                </a:solidFill>
              </a:rPr>
              <a:t>trailingNoEight</a:t>
            </a:r>
            <a:r>
              <a:rPr lang="en-GB" dirty="0">
                <a:solidFill>
                  <a:schemeClr val="dk1"/>
                </a:solidFill>
              </a:rPr>
              <a:t>&gt; | &lt;</a:t>
            </a:r>
            <a:r>
              <a:rPr lang="en-GB" dirty="0" err="1">
                <a:solidFill>
                  <a:schemeClr val="dk1"/>
                </a:solidFill>
              </a:rPr>
              <a:t>trailingOddEight</a:t>
            </a:r>
            <a:r>
              <a:rPr lang="en-GB" dirty="0">
                <a:solidFill>
                  <a:schemeClr val="dk1"/>
                </a:solidFill>
              </a:rPr>
              <a:t>&gt;&lt;</a:t>
            </a:r>
            <a:r>
              <a:rPr lang="en-GB" dirty="0" err="1">
                <a:solidFill>
                  <a:schemeClr val="dk1"/>
                </a:solidFill>
              </a:rPr>
              <a:t>trailingOddEight</a:t>
            </a:r>
            <a:r>
              <a:rPr lang="en-GB" dirty="0">
                <a:solidFill>
                  <a:schemeClr val="dk1"/>
                </a:solidFill>
              </a:rPr>
              <a:t>&gt;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noEight</a:t>
            </a:r>
            <a:r>
              <a:rPr lang="en-GB" dirty="0">
                <a:solidFill>
                  <a:schemeClr val="dk1"/>
                </a:solidFill>
              </a:rPr>
              <a:t>&gt;               &lt;= (1 | 2 | 3| 4 | 5 | 6 | 7 | 9) [&lt;</a:t>
            </a:r>
            <a:r>
              <a:rPr lang="en-GB" dirty="0" err="1">
                <a:solidFill>
                  <a:schemeClr val="dk1"/>
                </a:solidFill>
              </a:rPr>
              <a:t>trailingNoEight</a:t>
            </a:r>
            <a:r>
              <a:rPr lang="en-GB" dirty="0">
                <a:solidFill>
                  <a:schemeClr val="dk1"/>
                </a:solidFill>
              </a:rPr>
              <a:t>&gt;]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</a:rPr>
              <a:t>&lt;</a:t>
            </a:r>
            <a:r>
              <a:rPr lang="en-GB" dirty="0" err="1">
                <a:solidFill>
                  <a:schemeClr val="dk1"/>
                </a:solidFill>
              </a:rPr>
              <a:t>trailingNoEight</a:t>
            </a:r>
            <a:r>
              <a:rPr lang="en-GB" dirty="0">
                <a:solidFill>
                  <a:schemeClr val="dk1"/>
                </a:solidFill>
              </a:rPr>
              <a:t>&gt;    &lt;= (0 | &lt;</a:t>
            </a:r>
            <a:r>
              <a:rPr lang="en-GB" dirty="0" err="1">
                <a:solidFill>
                  <a:schemeClr val="dk1"/>
                </a:solidFill>
              </a:rPr>
              <a:t>noEight</a:t>
            </a:r>
            <a:r>
              <a:rPr lang="en-GB" dirty="0">
                <a:solidFill>
                  <a:schemeClr val="dk1"/>
                </a:solidFill>
              </a:rPr>
              <a:t>&gt;) [&lt;</a:t>
            </a:r>
            <a:r>
              <a:rPr lang="en-GB" dirty="0" err="1">
                <a:solidFill>
                  <a:schemeClr val="dk1"/>
                </a:solidFill>
              </a:rPr>
              <a:t>trailingNoEight</a:t>
            </a:r>
            <a:r>
              <a:rPr lang="en-GB" dirty="0">
                <a:solidFill>
                  <a:schemeClr val="dk1"/>
                </a:solidFill>
              </a:rPr>
              <a:t>&gt;]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77001452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77001452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770014529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770014529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217b7e2a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217b7e2a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4217b7e2a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4217b7e2a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626716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597166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290061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63848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ochsneto@student.ethz.ch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Übungsstunde 1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Einführung in die Programmierung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E2A6C2-A91B-45C2-9A01-FDBA4E38C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3999900" cy="572700"/>
          </a:xfrm>
        </p:spPr>
        <p:txBody>
          <a:bodyPr/>
          <a:lstStyle/>
          <a:p>
            <a:pPr algn="ctr"/>
            <a:r>
              <a:rPr lang="en-US" dirty="0"/>
              <a:t>Gitlab-Server</a:t>
            </a:r>
            <a:endParaRPr lang="de-CH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9EEB8E51-8DC1-4EA6-B32A-6698478DD864}"/>
              </a:ext>
            </a:extLst>
          </p:cNvPr>
          <p:cNvSpPr txBox="1">
            <a:spLocks/>
          </p:cNvSpPr>
          <p:nvPr/>
        </p:nvSpPr>
        <p:spPr>
          <a:xfrm>
            <a:off x="4832402" y="445025"/>
            <a:ext cx="399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Dein Computer</a:t>
            </a:r>
            <a:endParaRPr lang="de-CH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CB9B833-545F-44D7-85D1-A82FB6ABBA88}"/>
              </a:ext>
            </a:extLst>
          </p:cNvPr>
          <p:cNvGrpSpPr/>
          <p:nvPr/>
        </p:nvGrpSpPr>
        <p:grpSpPr>
          <a:xfrm>
            <a:off x="495329" y="1141709"/>
            <a:ext cx="3078997" cy="2360908"/>
            <a:chOff x="495329" y="1647989"/>
            <a:chExt cx="3078997" cy="2360908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EDEA415-493A-49CC-9F65-0CF54D945B89}"/>
                </a:ext>
              </a:extLst>
            </p:cNvPr>
            <p:cNvGrpSpPr/>
            <p:nvPr/>
          </p:nvGrpSpPr>
          <p:grpSpPr>
            <a:xfrm>
              <a:off x="495329" y="1647989"/>
              <a:ext cx="3078997" cy="2360908"/>
              <a:chOff x="609600" y="1260529"/>
              <a:chExt cx="3962400" cy="2530757"/>
            </a:xfrm>
          </p:grpSpPr>
          <p:sp>
            <p:nvSpPr>
              <p:cNvPr id="8" name="Rectangle: Single Corner Snipped 7">
                <a:extLst>
                  <a:ext uri="{FF2B5EF4-FFF2-40B4-BE49-F238E27FC236}">
                    <a16:creationId xmlns:a16="http://schemas.microsoft.com/office/drawing/2014/main" id="{E3D48717-9885-495D-A4AD-2B8B0A8B8506}"/>
                  </a:ext>
                </a:extLst>
              </p:cNvPr>
              <p:cNvSpPr/>
              <p:nvPr/>
            </p:nvSpPr>
            <p:spPr>
              <a:xfrm>
                <a:off x="609600" y="1260529"/>
                <a:ext cx="3962400" cy="2530757"/>
              </a:xfrm>
              <a:prstGeom prst="snip1Rect">
                <a:avLst/>
              </a:prstGeom>
              <a:noFill/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E0C8CD6-5331-4323-B767-B66EE814CD9B}"/>
                  </a:ext>
                </a:extLst>
              </p:cNvPr>
              <p:cNvSpPr txBox="1"/>
              <p:nvPr/>
            </p:nvSpPr>
            <p:spPr>
              <a:xfrm>
                <a:off x="707756" y="1332854"/>
                <a:ext cx="336829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 err="1">
                    <a:solidFill>
                      <a:schemeClr val="accent5">
                        <a:lumMod val="50000"/>
                      </a:schemeClr>
                    </a:solidFill>
                  </a:rPr>
                  <a:t>Tobia’s</a:t>
                </a:r>
                <a:r>
                  <a:rPr lang="en-US" sz="2000" b="1" dirty="0">
                    <a:solidFill>
                      <a:schemeClr val="accent5">
                        <a:lumMod val="50000"/>
                      </a:schemeClr>
                    </a:solidFill>
                  </a:rPr>
                  <a:t> Repository</a:t>
                </a:r>
                <a:endParaRPr lang="de-CH" sz="2000" b="1" dirty="0">
                  <a:solidFill>
                    <a:schemeClr val="accent5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37555D17-8811-40BB-8B8B-599A9EA8DB4C}"/>
                </a:ext>
              </a:extLst>
            </p:cNvPr>
            <p:cNvGrpSpPr/>
            <p:nvPr/>
          </p:nvGrpSpPr>
          <p:grpSpPr>
            <a:xfrm>
              <a:off x="758799" y="2294969"/>
              <a:ext cx="1017722" cy="1117629"/>
              <a:chOff x="67159" y="1967059"/>
              <a:chExt cx="1017722" cy="1117629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9717B64-9ED8-47F7-8946-2B58538E6C56}"/>
                  </a:ext>
                </a:extLst>
              </p:cNvPr>
              <p:cNvSpPr/>
              <p:nvPr/>
            </p:nvSpPr>
            <p:spPr>
              <a:xfrm>
                <a:off x="67159" y="1967059"/>
                <a:ext cx="1017722" cy="769749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/>
                  <a:t>print(“Hallo”)</a:t>
                </a:r>
                <a:endParaRPr lang="de-CH" sz="1000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290E270-854A-4595-A2CC-0E30F06BE72C}"/>
                  </a:ext>
                </a:extLst>
              </p:cNvPr>
              <p:cNvSpPr txBox="1"/>
              <p:nvPr/>
            </p:nvSpPr>
            <p:spPr>
              <a:xfrm>
                <a:off x="67159" y="2776911"/>
                <a:ext cx="101772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U1.java</a:t>
                </a:r>
                <a:endParaRPr lang="de-CH" dirty="0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2ED19DD7-F72A-40F8-A664-962A80DCBC6B}"/>
                </a:ext>
              </a:extLst>
            </p:cNvPr>
            <p:cNvGrpSpPr/>
            <p:nvPr/>
          </p:nvGrpSpPr>
          <p:grpSpPr>
            <a:xfrm>
              <a:off x="629646" y="2156107"/>
              <a:ext cx="1286977" cy="1826950"/>
              <a:chOff x="1114912" y="1908715"/>
              <a:chExt cx="1436463" cy="1826950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D3BA485-05C6-4202-B7C7-15ACF37DE396}"/>
                  </a:ext>
                </a:extLst>
              </p:cNvPr>
              <p:cNvSpPr/>
              <p:nvPr/>
            </p:nvSpPr>
            <p:spPr>
              <a:xfrm>
                <a:off x="1114912" y="1908715"/>
                <a:ext cx="1436463" cy="1287139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42B9828-F4A2-4651-A695-70A574B4B1AC}"/>
                  </a:ext>
                </a:extLst>
              </p:cNvPr>
              <p:cNvSpPr txBox="1"/>
              <p:nvPr/>
            </p:nvSpPr>
            <p:spPr>
              <a:xfrm>
                <a:off x="1114912" y="3212445"/>
                <a:ext cx="143646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4"/>
                    </a:solidFill>
                  </a:rPr>
                  <a:t>Commit 24.09.2020</a:t>
                </a:r>
                <a:endParaRPr lang="de-CH" dirty="0">
                  <a:solidFill>
                    <a:schemeClr val="accent4"/>
                  </a:solidFill>
                </a:endParaRPr>
              </a:p>
            </p:txBody>
          </p:sp>
        </p:grp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E957907A-AE50-4B46-B2C8-FD9F1F959711}"/>
              </a:ext>
            </a:extLst>
          </p:cNvPr>
          <p:cNvGrpSpPr/>
          <p:nvPr/>
        </p:nvGrpSpPr>
        <p:grpSpPr>
          <a:xfrm>
            <a:off x="5569674" y="1141709"/>
            <a:ext cx="3078997" cy="2360908"/>
            <a:chOff x="609600" y="1260529"/>
            <a:chExt cx="3962400" cy="2530757"/>
          </a:xfrm>
        </p:grpSpPr>
        <p:sp>
          <p:nvSpPr>
            <p:cNvPr id="71" name="Rectangle: Single Corner Snipped 70">
              <a:extLst>
                <a:ext uri="{FF2B5EF4-FFF2-40B4-BE49-F238E27FC236}">
                  <a16:creationId xmlns:a16="http://schemas.microsoft.com/office/drawing/2014/main" id="{AE1493AD-FE4B-465E-95A8-E910C54C479D}"/>
                </a:ext>
              </a:extLst>
            </p:cNvPr>
            <p:cNvSpPr/>
            <p:nvPr/>
          </p:nvSpPr>
          <p:spPr>
            <a:xfrm>
              <a:off x="609600" y="1260529"/>
              <a:ext cx="3962400" cy="2530757"/>
            </a:xfrm>
            <a:prstGeom prst="snip1Rect">
              <a:avLst/>
            </a:prstGeom>
            <a:noFill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9CAA4D5-E532-49B7-A2AE-8365189C89CC}"/>
                </a:ext>
              </a:extLst>
            </p:cNvPr>
            <p:cNvSpPr txBox="1"/>
            <p:nvPr/>
          </p:nvSpPr>
          <p:spPr>
            <a:xfrm>
              <a:off x="707756" y="1332854"/>
              <a:ext cx="336829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solidFill>
                    <a:schemeClr val="accent5">
                      <a:lumMod val="50000"/>
                    </a:schemeClr>
                  </a:solidFill>
                </a:rPr>
                <a:t>Tobia’s</a:t>
              </a:r>
              <a:r>
                <a:rPr lang="en-US" sz="2000" b="1" dirty="0">
                  <a:solidFill>
                    <a:schemeClr val="accent5">
                      <a:lumMod val="50000"/>
                    </a:schemeClr>
                  </a:solidFill>
                </a:rPr>
                <a:t> Repository</a:t>
              </a:r>
              <a:endParaRPr lang="de-CH" sz="2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14CE562-85E0-4D15-BA06-F64033468100}"/>
              </a:ext>
            </a:extLst>
          </p:cNvPr>
          <p:cNvGrpSpPr/>
          <p:nvPr/>
        </p:nvGrpSpPr>
        <p:grpSpPr>
          <a:xfrm>
            <a:off x="5703991" y="1649827"/>
            <a:ext cx="1286977" cy="1826950"/>
            <a:chOff x="5703991" y="1649827"/>
            <a:chExt cx="1286977" cy="1826950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8665CE1F-8B40-432F-A2C0-DF25D916FFCE}"/>
                </a:ext>
              </a:extLst>
            </p:cNvPr>
            <p:cNvGrpSpPr/>
            <p:nvPr/>
          </p:nvGrpSpPr>
          <p:grpSpPr>
            <a:xfrm>
              <a:off x="5833144" y="1788689"/>
              <a:ext cx="1017722" cy="1117629"/>
              <a:chOff x="67159" y="1967059"/>
              <a:chExt cx="1017722" cy="1117629"/>
            </a:xfrm>
          </p:grpSpPr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A30C13BC-222C-4C2F-B46B-F6F10D83029C}"/>
                  </a:ext>
                </a:extLst>
              </p:cNvPr>
              <p:cNvSpPr/>
              <p:nvPr/>
            </p:nvSpPr>
            <p:spPr>
              <a:xfrm>
                <a:off x="67159" y="1967059"/>
                <a:ext cx="1017722" cy="769749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/>
                  <a:t>print(“Hallo”)</a:t>
                </a:r>
                <a:endParaRPr lang="de-CH" sz="1000" dirty="0"/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5CA1B287-9BB2-4921-9659-41C9358E881E}"/>
                  </a:ext>
                </a:extLst>
              </p:cNvPr>
              <p:cNvSpPr txBox="1"/>
              <p:nvPr/>
            </p:nvSpPr>
            <p:spPr>
              <a:xfrm>
                <a:off x="67159" y="2776911"/>
                <a:ext cx="101772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U1.java</a:t>
                </a:r>
                <a:endParaRPr lang="de-CH" dirty="0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16996C1D-270B-4A47-8A43-F5153B08FDD9}"/>
                </a:ext>
              </a:extLst>
            </p:cNvPr>
            <p:cNvGrpSpPr/>
            <p:nvPr/>
          </p:nvGrpSpPr>
          <p:grpSpPr>
            <a:xfrm>
              <a:off x="5703991" y="1649827"/>
              <a:ext cx="1286977" cy="1826950"/>
              <a:chOff x="1114912" y="1908715"/>
              <a:chExt cx="1436463" cy="1826950"/>
            </a:xfrm>
          </p:grpSpPr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49333D23-2EE5-417E-A7AF-57D23AF1F9C7}"/>
                  </a:ext>
                </a:extLst>
              </p:cNvPr>
              <p:cNvSpPr/>
              <p:nvPr/>
            </p:nvSpPr>
            <p:spPr>
              <a:xfrm>
                <a:off x="1114912" y="1908715"/>
                <a:ext cx="1436463" cy="1287139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C841E205-58EF-41D2-BB9A-4EBF2CA22D7C}"/>
                  </a:ext>
                </a:extLst>
              </p:cNvPr>
              <p:cNvSpPr txBox="1"/>
              <p:nvPr/>
            </p:nvSpPr>
            <p:spPr>
              <a:xfrm>
                <a:off x="1114912" y="3212445"/>
                <a:ext cx="143646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4"/>
                    </a:solidFill>
                  </a:rPr>
                  <a:t>Commit 24.09.2020</a:t>
                </a:r>
                <a:endParaRPr lang="de-CH" dirty="0">
                  <a:solidFill>
                    <a:schemeClr val="accent4"/>
                  </a:solidFill>
                </a:endParaRPr>
              </a:p>
            </p:txBody>
          </p:sp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6899B7A-3EA6-4DC6-B863-44200E82B736}"/>
              </a:ext>
            </a:extLst>
          </p:cNvPr>
          <p:cNvGrpSpPr/>
          <p:nvPr/>
        </p:nvGrpSpPr>
        <p:grpSpPr>
          <a:xfrm>
            <a:off x="7176331" y="1649827"/>
            <a:ext cx="1286977" cy="1826950"/>
            <a:chOff x="5703991" y="1649827"/>
            <a:chExt cx="1286977" cy="1826950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CDB2ABB4-7335-4D13-A889-FC0B4BA1C07B}"/>
                </a:ext>
              </a:extLst>
            </p:cNvPr>
            <p:cNvGrpSpPr/>
            <p:nvPr/>
          </p:nvGrpSpPr>
          <p:grpSpPr>
            <a:xfrm>
              <a:off x="5833144" y="1788689"/>
              <a:ext cx="1017722" cy="1117629"/>
              <a:chOff x="67159" y="1967059"/>
              <a:chExt cx="1017722" cy="1117629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DCB613CE-387F-4651-9CD4-9F3C047C3734}"/>
                  </a:ext>
                </a:extLst>
              </p:cNvPr>
              <p:cNvSpPr/>
              <p:nvPr/>
            </p:nvSpPr>
            <p:spPr>
              <a:xfrm>
                <a:off x="67159" y="1967059"/>
                <a:ext cx="1017722" cy="769749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/>
                  <a:t>print(“Hallo”)</a:t>
                </a:r>
              </a:p>
              <a:p>
                <a:pPr algn="ctr"/>
                <a:r>
                  <a:rPr lang="en-US" sz="1000" dirty="0"/>
                  <a:t>print(“Bye”)</a:t>
                </a:r>
                <a:endParaRPr lang="de-CH" sz="1000" dirty="0"/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E0EBBE8F-D82E-4389-A02E-BF98070C18E3}"/>
                  </a:ext>
                </a:extLst>
              </p:cNvPr>
              <p:cNvSpPr txBox="1"/>
              <p:nvPr/>
            </p:nvSpPr>
            <p:spPr>
              <a:xfrm>
                <a:off x="67159" y="2776911"/>
                <a:ext cx="101772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U1.java</a:t>
                </a:r>
                <a:endParaRPr lang="de-CH" dirty="0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FB673F73-1F5F-43E7-9375-4D0E83ECF1FD}"/>
                </a:ext>
              </a:extLst>
            </p:cNvPr>
            <p:cNvGrpSpPr/>
            <p:nvPr/>
          </p:nvGrpSpPr>
          <p:grpSpPr>
            <a:xfrm>
              <a:off x="5703991" y="1649827"/>
              <a:ext cx="1286977" cy="1826950"/>
              <a:chOff x="1114912" y="1908715"/>
              <a:chExt cx="1436463" cy="1826950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7DFD3ED9-5CAD-404F-8366-2307D6412165}"/>
                  </a:ext>
                </a:extLst>
              </p:cNvPr>
              <p:cNvSpPr/>
              <p:nvPr/>
            </p:nvSpPr>
            <p:spPr>
              <a:xfrm>
                <a:off x="1114912" y="1908715"/>
                <a:ext cx="1436463" cy="1287139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4FCD8D5-E458-4CBC-A293-33F0A6027FDA}"/>
                  </a:ext>
                </a:extLst>
              </p:cNvPr>
              <p:cNvSpPr txBox="1"/>
              <p:nvPr/>
            </p:nvSpPr>
            <p:spPr>
              <a:xfrm>
                <a:off x="1114912" y="3212445"/>
                <a:ext cx="143646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err="1">
                    <a:solidFill>
                      <a:schemeClr val="accent4"/>
                    </a:solidFill>
                  </a:rPr>
                  <a:t>Unstaged</a:t>
                </a:r>
                <a:r>
                  <a:rPr lang="en-US" dirty="0">
                    <a:solidFill>
                      <a:schemeClr val="accent4"/>
                    </a:solidFill>
                  </a:rPr>
                  <a:t> Changes</a:t>
                </a:r>
                <a:endParaRPr lang="de-CH" dirty="0">
                  <a:solidFill>
                    <a:schemeClr val="accent4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5025092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E2A6C2-A91B-45C2-9A01-FDBA4E38C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3999900" cy="572700"/>
          </a:xfrm>
        </p:spPr>
        <p:txBody>
          <a:bodyPr/>
          <a:lstStyle/>
          <a:p>
            <a:pPr algn="ctr"/>
            <a:r>
              <a:rPr lang="en-US" dirty="0"/>
              <a:t>Gitlab-Server</a:t>
            </a:r>
            <a:endParaRPr lang="de-CH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9EEB8E51-8DC1-4EA6-B32A-6698478DD864}"/>
              </a:ext>
            </a:extLst>
          </p:cNvPr>
          <p:cNvSpPr txBox="1">
            <a:spLocks/>
          </p:cNvSpPr>
          <p:nvPr/>
        </p:nvSpPr>
        <p:spPr>
          <a:xfrm>
            <a:off x="4832402" y="445025"/>
            <a:ext cx="399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Dein Computer</a:t>
            </a:r>
            <a:endParaRPr lang="de-CH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CB9B833-545F-44D7-85D1-A82FB6ABBA88}"/>
              </a:ext>
            </a:extLst>
          </p:cNvPr>
          <p:cNvGrpSpPr/>
          <p:nvPr/>
        </p:nvGrpSpPr>
        <p:grpSpPr>
          <a:xfrm>
            <a:off x="495329" y="1141709"/>
            <a:ext cx="3078997" cy="2360908"/>
            <a:chOff x="495329" y="1647989"/>
            <a:chExt cx="3078997" cy="2360908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EDEA415-493A-49CC-9F65-0CF54D945B89}"/>
                </a:ext>
              </a:extLst>
            </p:cNvPr>
            <p:cNvGrpSpPr/>
            <p:nvPr/>
          </p:nvGrpSpPr>
          <p:grpSpPr>
            <a:xfrm>
              <a:off x="495329" y="1647989"/>
              <a:ext cx="3078997" cy="2360908"/>
              <a:chOff x="609600" y="1260529"/>
              <a:chExt cx="3962400" cy="2530757"/>
            </a:xfrm>
          </p:grpSpPr>
          <p:sp>
            <p:nvSpPr>
              <p:cNvPr id="8" name="Rectangle: Single Corner Snipped 7">
                <a:extLst>
                  <a:ext uri="{FF2B5EF4-FFF2-40B4-BE49-F238E27FC236}">
                    <a16:creationId xmlns:a16="http://schemas.microsoft.com/office/drawing/2014/main" id="{E3D48717-9885-495D-A4AD-2B8B0A8B8506}"/>
                  </a:ext>
                </a:extLst>
              </p:cNvPr>
              <p:cNvSpPr/>
              <p:nvPr/>
            </p:nvSpPr>
            <p:spPr>
              <a:xfrm>
                <a:off x="609600" y="1260529"/>
                <a:ext cx="3962400" cy="2530757"/>
              </a:xfrm>
              <a:prstGeom prst="snip1Rect">
                <a:avLst/>
              </a:prstGeom>
              <a:noFill/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E0C8CD6-5331-4323-B767-B66EE814CD9B}"/>
                  </a:ext>
                </a:extLst>
              </p:cNvPr>
              <p:cNvSpPr txBox="1"/>
              <p:nvPr/>
            </p:nvSpPr>
            <p:spPr>
              <a:xfrm>
                <a:off x="707756" y="1332854"/>
                <a:ext cx="336829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 err="1">
                    <a:solidFill>
                      <a:schemeClr val="accent5">
                        <a:lumMod val="50000"/>
                      </a:schemeClr>
                    </a:solidFill>
                  </a:rPr>
                  <a:t>Tobia’s</a:t>
                </a:r>
                <a:r>
                  <a:rPr lang="en-US" sz="2000" b="1" dirty="0">
                    <a:solidFill>
                      <a:schemeClr val="accent5">
                        <a:lumMod val="50000"/>
                      </a:schemeClr>
                    </a:solidFill>
                  </a:rPr>
                  <a:t> Repository</a:t>
                </a:r>
                <a:endParaRPr lang="de-CH" sz="2000" b="1" dirty="0">
                  <a:solidFill>
                    <a:schemeClr val="accent5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37555D17-8811-40BB-8B8B-599A9EA8DB4C}"/>
                </a:ext>
              </a:extLst>
            </p:cNvPr>
            <p:cNvGrpSpPr/>
            <p:nvPr/>
          </p:nvGrpSpPr>
          <p:grpSpPr>
            <a:xfrm>
              <a:off x="758799" y="2294969"/>
              <a:ext cx="1017722" cy="1117629"/>
              <a:chOff x="67159" y="1967059"/>
              <a:chExt cx="1017722" cy="1117629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9717B64-9ED8-47F7-8946-2B58538E6C56}"/>
                  </a:ext>
                </a:extLst>
              </p:cNvPr>
              <p:cNvSpPr/>
              <p:nvPr/>
            </p:nvSpPr>
            <p:spPr>
              <a:xfrm>
                <a:off x="67159" y="1967059"/>
                <a:ext cx="1017722" cy="769749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/>
                  <a:t>print(“Hallo”)</a:t>
                </a:r>
                <a:endParaRPr lang="de-CH" sz="1000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290E270-854A-4595-A2CC-0E30F06BE72C}"/>
                  </a:ext>
                </a:extLst>
              </p:cNvPr>
              <p:cNvSpPr txBox="1"/>
              <p:nvPr/>
            </p:nvSpPr>
            <p:spPr>
              <a:xfrm>
                <a:off x="67159" y="2776911"/>
                <a:ext cx="101772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U1.java</a:t>
                </a:r>
                <a:endParaRPr lang="de-CH" dirty="0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2ED19DD7-F72A-40F8-A664-962A80DCBC6B}"/>
                </a:ext>
              </a:extLst>
            </p:cNvPr>
            <p:cNvGrpSpPr/>
            <p:nvPr/>
          </p:nvGrpSpPr>
          <p:grpSpPr>
            <a:xfrm>
              <a:off x="629646" y="2156107"/>
              <a:ext cx="1286977" cy="1826950"/>
              <a:chOff x="1114912" y="1908715"/>
              <a:chExt cx="1436463" cy="1826950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D3BA485-05C6-4202-B7C7-15ACF37DE396}"/>
                  </a:ext>
                </a:extLst>
              </p:cNvPr>
              <p:cNvSpPr/>
              <p:nvPr/>
            </p:nvSpPr>
            <p:spPr>
              <a:xfrm>
                <a:off x="1114912" y="1908715"/>
                <a:ext cx="1436463" cy="1287139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42B9828-F4A2-4651-A695-70A574B4B1AC}"/>
                  </a:ext>
                </a:extLst>
              </p:cNvPr>
              <p:cNvSpPr txBox="1"/>
              <p:nvPr/>
            </p:nvSpPr>
            <p:spPr>
              <a:xfrm>
                <a:off x="1114912" y="3212445"/>
                <a:ext cx="143646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4"/>
                    </a:solidFill>
                  </a:rPr>
                  <a:t>Commit 24.09.2020</a:t>
                </a:r>
                <a:endParaRPr lang="de-CH" dirty="0">
                  <a:solidFill>
                    <a:schemeClr val="accent4"/>
                  </a:solidFill>
                </a:endParaRPr>
              </a:p>
            </p:txBody>
          </p:sp>
        </p:grp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E957907A-AE50-4B46-B2C8-FD9F1F959711}"/>
              </a:ext>
            </a:extLst>
          </p:cNvPr>
          <p:cNvGrpSpPr/>
          <p:nvPr/>
        </p:nvGrpSpPr>
        <p:grpSpPr>
          <a:xfrm>
            <a:off x="5569674" y="1141709"/>
            <a:ext cx="3078997" cy="2360908"/>
            <a:chOff x="609600" y="1260529"/>
            <a:chExt cx="3962400" cy="2530757"/>
          </a:xfrm>
        </p:grpSpPr>
        <p:sp>
          <p:nvSpPr>
            <p:cNvPr id="71" name="Rectangle: Single Corner Snipped 70">
              <a:extLst>
                <a:ext uri="{FF2B5EF4-FFF2-40B4-BE49-F238E27FC236}">
                  <a16:creationId xmlns:a16="http://schemas.microsoft.com/office/drawing/2014/main" id="{AE1493AD-FE4B-465E-95A8-E910C54C479D}"/>
                </a:ext>
              </a:extLst>
            </p:cNvPr>
            <p:cNvSpPr/>
            <p:nvPr/>
          </p:nvSpPr>
          <p:spPr>
            <a:xfrm>
              <a:off x="609600" y="1260529"/>
              <a:ext cx="3962400" cy="2530757"/>
            </a:xfrm>
            <a:prstGeom prst="snip1Rect">
              <a:avLst/>
            </a:prstGeom>
            <a:noFill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9CAA4D5-E532-49B7-A2AE-8365189C89CC}"/>
                </a:ext>
              </a:extLst>
            </p:cNvPr>
            <p:cNvSpPr txBox="1"/>
            <p:nvPr/>
          </p:nvSpPr>
          <p:spPr>
            <a:xfrm>
              <a:off x="707756" y="1332854"/>
              <a:ext cx="336829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solidFill>
                    <a:schemeClr val="accent5">
                      <a:lumMod val="50000"/>
                    </a:schemeClr>
                  </a:solidFill>
                </a:rPr>
                <a:t>Tobia’s</a:t>
              </a:r>
              <a:r>
                <a:rPr lang="en-US" sz="2000" b="1" dirty="0">
                  <a:solidFill>
                    <a:schemeClr val="accent5">
                      <a:lumMod val="50000"/>
                    </a:schemeClr>
                  </a:solidFill>
                </a:rPr>
                <a:t> Repository</a:t>
              </a:r>
              <a:endParaRPr lang="de-CH" sz="2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14CE562-85E0-4D15-BA06-F64033468100}"/>
              </a:ext>
            </a:extLst>
          </p:cNvPr>
          <p:cNvGrpSpPr/>
          <p:nvPr/>
        </p:nvGrpSpPr>
        <p:grpSpPr>
          <a:xfrm>
            <a:off x="5703991" y="1649827"/>
            <a:ext cx="1286977" cy="1826950"/>
            <a:chOff x="5703991" y="1649827"/>
            <a:chExt cx="1286977" cy="1826950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8665CE1F-8B40-432F-A2C0-DF25D916FFCE}"/>
                </a:ext>
              </a:extLst>
            </p:cNvPr>
            <p:cNvGrpSpPr/>
            <p:nvPr/>
          </p:nvGrpSpPr>
          <p:grpSpPr>
            <a:xfrm>
              <a:off x="5833144" y="1788689"/>
              <a:ext cx="1017722" cy="1117629"/>
              <a:chOff x="67159" y="1967059"/>
              <a:chExt cx="1017722" cy="1117629"/>
            </a:xfrm>
          </p:grpSpPr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A30C13BC-222C-4C2F-B46B-F6F10D83029C}"/>
                  </a:ext>
                </a:extLst>
              </p:cNvPr>
              <p:cNvSpPr/>
              <p:nvPr/>
            </p:nvSpPr>
            <p:spPr>
              <a:xfrm>
                <a:off x="67159" y="1967059"/>
                <a:ext cx="1017722" cy="769749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/>
                  <a:t>print(“Hallo”)</a:t>
                </a:r>
                <a:endParaRPr lang="de-CH" sz="1000" dirty="0"/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5CA1B287-9BB2-4921-9659-41C9358E881E}"/>
                  </a:ext>
                </a:extLst>
              </p:cNvPr>
              <p:cNvSpPr txBox="1"/>
              <p:nvPr/>
            </p:nvSpPr>
            <p:spPr>
              <a:xfrm>
                <a:off x="67159" y="2776911"/>
                <a:ext cx="101772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U1.java</a:t>
                </a:r>
                <a:endParaRPr lang="de-CH" dirty="0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16996C1D-270B-4A47-8A43-F5153B08FDD9}"/>
                </a:ext>
              </a:extLst>
            </p:cNvPr>
            <p:cNvGrpSpPr/>
            <p:nvPr/>
          </p:nvGrpSpPr>
          <p:grpSpPr>
            <a:xfrm>
              <a:off x="5703991" y="1649827"/>
              <a:ext cx="1286977" cy="1826950"/>
              <a:chOff x="1114912" y="1908715"/>
              <a:chExt cx="1436463" cy="1826950"/>
            </a:xfrm>
          </p:grpSpPr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49333D23-2EE5-417E-A7AF-57D23AF1F9C7}"/>
                  </a:ext>
                </a:extLst>
              </p:cNvPr>
              <p:cNvSpPr/>
              <p:nvPr/>
            </p:nvSpPr>
            <p:spPr>
              <a:xfrm>
                <a:off x="1114912" y="1908715"/>
                <a:ext cx="1436463" cy="1287139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C841E205-58EF-41D2-BB9A-4EBF2CA22D7C}"/>
                  </a:ext>
                </a:extLst>
              </p:cNvPr>
              <p:cNvSpPr txBox="1"/>
              <p:nvPr/>
            </p:nvSpPr>
            <p:spPr>
              <a:xfrm>
                <a:off x="1114912" y="3212445"/>
                <a:ext cx="143646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4"/>
                    </a:solidFill>
                  </a:rPr>
                  <a:t>Commit 24.09.2020</a:t>
                </a:r>
                <a:endParaRPr lang="de-CH" dirty="0">
                  <a:solidFill>
                    <a:schemeClr val="accent4"/>
                  </a:solidFill>
                </a:endParaRPr>
              </a:p>
            </p:txBody>
          </p:sp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6899B7A-3EA6-4DC6-B863-44200E82B736}"/>
              </a:ext>
            </a:extLst>
          </p:cNvPr>
          <p:cNvGrpSpPr/>
          <p:nvPr/>
        </p:nvGrpSpPr>
        <p:grpSpPr>
          <a:xfrm>
            <a:off x="7176331" y="1649827"/>
            <a:ext cx="1286977" cy="1826950"/>
            <a:chOff x="5703991" y="1649827"/>
            <a:chExt cx="1286977" cy="1826950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CDB2ABB4-7335-4D13-A889-FC0B4BA1C07B}"/>
                </a:ext>
              </a:extLst>
            </p:cNvPr>
            <p:cNvGrpSpPr/>
            <p:nvPr/>
          </p:nvGrpSpPr>
          <p:grpSpPr>
            <a:xfrm>
              <a:off x="5833144" y="1788689"/>
              <a:ext cx="1017722" cy="1117629"/>
              <a:chOff x="67159" y="1967059"/>
              <a:chExt cx="1017722" cy="1117629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DCB613CE-387F-4651-9CD4-9F3C047C3734}"/>
                  </a:ext>
                </a:extLst>
              </p:cNvPr>
              <p:cNvSpPr/>
              <p:nvPr/>
            </p:nvSpPr>
            <p:spPr>
              <a:xfrm>
                <a:off x="67159" y="1967059"/>
                <a:ext cx="1017722" cy="769749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/>
                  <a:t>print(“Hallo”)</a:t>
                </a:r>
              </a:p>
              <a:p>
                <a:pPr algn="ctr"/>
                <a:r>
                  <a:rPr lang="en-US" sz="1000" dirty="0"/>
                  <a:t>print(“Bye”)</a:t>
                </a:r>
                <a:endParaRPr lang="de-CH" sz="1000" dirty="0"/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E0EBBE8F-D82E-4389-A02E-BF98070C18E3}"/>
                  </a:ext>
                </a:extLst>
              </p:cNvPr>
              <p:cNvSpPr txBox="1"/>
              <p:nvPr/>
            </p:nvSpPr>
            <p:spPr>
              <a:xfrm>
                <a:off x="67159" y="2776911"/>
                <a:ext cx="101772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U1.java</a:t>
                </a:r>
                <a:endParaRPr lang="de-CH" dirty="0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FB673F73-1F5F-43E7-9375-4D0E83ECF1FD}"/>
                </a:ext>
              </a:extLst>
            </p:cNvPr>
            <p:cNvGrpSpPr/>
            <p:nvPr/>
          </p:nvGrpSpPr>
          <p:grpSpPr>
            <a:xfrm>
              <a:off x="5703991" y="1649827"/>
              <a:ext cx="1286977" cy="1826950"/>
              <a:chOff x="1114912" y="1908715"/>
              <a:chExt cx="1436463" cy="1826950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7DFD3ED9-5CAD-404F-8366-2307D6412165}"/>
                  </a:ext>
                </a:extLst>
              </p:cNvPr>
              <p:cNvSpPr/>
              <p:nvPr/>
            </p:nvSpPr>
            <p:spPr>
              <a:xfrm>
                <a:off x="1114912" y="1908715"/>
                <a:ext cx="1436463" cy="1287139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4FCD8D5-E458-4CBC-A293-33F0A6027FDA}"/>
                  </a:ext>
                </a:extLst>
              </p:cNvPr>
              <p:cNvSpPr txBox="1"/>
              <p:nvPr/>
            </p:nvSpPr>
            <p:spPr>
              <a:xfrm>
                <a:off x="1114912" y="3212445"/>
                <a:ext cx="143646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4"/>
                    </a:solidFill>
                  </a:rPr>
                  <a:t>Commit 25.09.2020</a:t>
                </a:r>
                <a:endParaRPr lang="de-CH" dirty="0">
                  <a:solidFill>
                    <a:schemeClr val="accent4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63862285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E2A6C2-A91B-45C2-9A01-FDBA4E38C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3999900" cy="572700"/>
          </a:xfrm>
        </p:spPr>
        <p:txBody>
          <a:bodyPr/>
          <a:lstStyle/>
          <a:p>
            <a:pPr algn="ctr"/>
            <a:r>
              <a:rPr lang="en-US" dirty="0"/>
              <a:t>Gitlab-Server</a:t>
            </a:r>
            <a:endParaRPr lang="de-CH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9EEB8E51-8DC1-4EA6-B32A-6698478DD864}"/>
              </a:ext>
            </a:extLst>
          </p:cNvPr>
          <p:cNvSpPr txBox="1">
            <a:spLocks/>
          </p:cNvSpPr>
          <p:nvPr/>
        </p:nvSpPr>
        <p:spPr>
          <a:xfrm>
            <a:off x="4832402" y="445025"/>
            <a:ext cx="399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Dein Computer</a:t>
            </a:r>
            <a:endParaRPr lang="de-CH" dirty="0"/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E957907A-AE50-4B46-B2C8-FD9F1F959711}"/>
              </a:ext>
            </a:extLst>
          </p:cNvPr>
          <p:cNvGrpSpPr/>
          <p:nvPr/>
        </p:nvGrpSpPr>
        <p:grpSpPr>
          <a:xfrm>
            <a:off x="5569674" y="1141709"/>
            <a:ext cx="3078997" cy="2360908"/>
            <a:chOff x="609600" y="1260529"/>
            <a:chExt cx="3962400" cy="2530757"/>
          </a:xfrm>
        </p:grpSpPr>
        <p:sp>
          <p:nvSpPr>
            <p:cNvPr id="71" name="Rectangle: Single Corner Snipped 70">
              <a:extLst>
                <a:ext uri="{FF2B5EF4-FFF2-40B4-BE49-F238E27FC236}">
                  <a16:creationId xmlns:a16="http://schemas.microsoft.com/office/drawing/2014/main" id="{AE1493AD-FE4B-465E-95A8-E910C54C479D}"/>
                </a:ext>
              </a:extLst>
            </p:cNvPr>
            <p:cNvSpPr/>
            <p:nvPr/>
          </p:nvSpPr>
          <p:spPr>
            <a:xfrm>
              <a:off x="609600" y="1260529"/>
              <a:ext cx="3962400" cy="2530757"/>
            </a:xfrm>
            <a:prstGeom prst="snip1Rect">
              <a:avLst/>
            </a:prstGeom>
            <a:noFill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9CAA4D5-E532-49B7-A2AE-8365189C89CC}"/>
                </a:ext>
              </a:extLst>
            </p:cNvPr>
            <p:cNvSpPr txBox="1"/>
            <p:nvPr/>
          </p:nvSpPr>
          <p:spPr>
            <a:xfrm>
              <a:off x="707756" y="1332854"/>
              <a:ext cx="336829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solidFill>
                    <a:schemeClr val="accent5">
                      <a:lumMod val="50000"/>
                    </a:schemeClr>
                  </a:solidFill>
                </a:rPr>
                <a:t>Tobia’s</a:t>
              </a:r>
              <a:r>
                <a:rPr lang="en-US" sz="2000" b="1" dirty="0">
                  <a:solidFill>
                    <a:schemeClr val="accent5">
                      <a:lumMod val="50000"/>
                    </a:schemeClr>
                  </a:solidFill>
                </a:rPr>
                <a:t> Repository</a:t>
              </a:r>
              <a:endParaRPr lang="de-CH" sz="2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14CE562-85E0-4D15-BA06-F64033468100}"/>
              </a:ext>
            </a:extLst>
          </p:cNvPr>
          <p:cNvGrpSpPr/>
          <p:nvPr/>
        </p:nvGrpSpPr>
        <p:grpSpPr>
          <a:xfrm>
            <a:off x="5703991" y="1649827"/>
            <a:ext cx="1286977" cy="1826950"/>
            <a:chOff x="5703991" y="1649827"/>
            <a:chExt cx="1286977" cy="1826950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8665CE1F-8B40-432F-A2C0-DF25D916FFCE}"/>
                </a:ext>
              </a:extLst>
            </p:cNvPr>
            <p:cNvGrpSpPr/>
            <p:nvPr/>
          </p:nvGrpSpPr>
          <p:grpSpPr>
            <a:xfrm>
              <a:off x="5833144" y="1788689"/>
              <a:ext cx="1017722" cy="1117629"/>
              <a:chOff x="67159" y="1967059"/>
              <a:chExt cx="1017722" cy="1117629"/>
            </a:xfrm>
          </p:grpSpPr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A30C13BC-222C-4C2F-B46B-F6F10D83029C}"/>
                  </a:ext>
                </a:extLst>
              </p:cNvPr>
              <p:cNvSpPr/>
              <p:nvPr/>
            </p:nvSpPr>
            <p:spPr>
              <a:xfrm>
                <a:off x="67159" y="1967059"/>
                <a:ext cx="1017722" cy="769749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/>
                  <a:t>print(“Hallo”)</a:t>
                </a:r>
                <a:endParaRPr lang="de-CH" sz="1000" dirty="0"/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5CA1B287-9BB2-4921-9659-41C9358E881E}"/>
                  </a:ext>
                </a:extLst>
              </p:cNvPr>
              <p:cNvSpPr txBox="1"/>
              <p:nvPr/>
            </p:nvSpPr>
            <p:spPr>
              <a:xfrm>
                <a:off x="67159" y="2776911"/>
                <a:ext cx="101772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U1.java</a:t>
                </a:r>
                <a:endParaRPr lang="de-CH" dirty="0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16996C1D-270B-4A47-8A43-F5153B08FDD9}"/>
                </a:ext>
              </a:extLst>
            </p:cNvPr>
            <p:cNvGrpSpPr/>
            <p:nvPr/>
          </p:nvGrpSpPr>
          <p:grpSpPr>
            <a:xfrm>
              <a:off x="5703991" y="1649827"/>
              <a:ext cx="1286977" cy="1826950"/>
              <a:chOff x="1114912" y="1908715"/>
              <a:chExt cx="1436463" cy="1826950"/>
            </a:xfrm>
          </p:grpSpPr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49333D23-2EE5-417E-A7AF-57D23AF1F9C7}"/>
                  </a:ext>
                </a:extLst>
              </p:cNvPr>
              <p:cNvSpPr/>
              <p:nvPr/>
            </p:nvSpPr>
            <p:spPr>
              <a:xfrm>
                <a:off x="1114912" y="1908715"/>
                <a:ext cx="1436463" cy="1287139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C841E205-58EF-41D2-BB9A-4EBF2CA22D7C}"/>
                  </a:ext>
                </a:extLst>
              </p:cNvPr>
              <p:cNvSpPr txBox="1"/>
              <p:nvPr/>
            </p:nvSpPr>
            <p:spPr>
              <a:xfrm>
                <a:off x="1114912" y="3212445"/>
                <a:ext cx="143646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4"/>
                    </a:solidFill>
                  </a:rPr>
                  <a:t>Commit 24.09.2020</a:t>
                </a:r>
                <a:endParaRPr lang="de-CH" dirty="0">
                  <a:solidFill>
                    <a:schemeClr val="accent4"/>
                  </a:solidFill>
                </a:endParaRPr>
              </a:p>
            </p:txBody>
          </p:sp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6899B7A-3EA6-4DC6-B863-44200E82B736}"/>
              </a:ext>
            </a:extLst>
          </p:cNvPr>
          <p:cNvGrpSpPr/>
          <p:nvPr/>
        </p:nvGrpSpPr>
        <p:grpSpPr>
          <a:xfrm>
            <a:off x="7176331" y="1649827"/>
            <a:ext cx="1286977" cy="1826950"/>
            <a:chOff x="5703991" y="1649827"/>
            <a:chExt cx="1286977" cy="1826950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CDB2ABB4-7335-4D13-A889-FC0B4BA1C07B}"/>
                </a:ext>
              </a:extLst>
            </p:cNvPr>
            <p:cNvGrpSpPr/>
            <p:nvPr/>
          </p:nvGrpSpPr>
          <p:grpSpPr>
            <a:xfrm>
              <a:off x="5833144" y="1788689"/>
              <a:ext cx="1017722" cy="1117629"/>
              <a:chOff x="67159" y="1967059"/>
              <a:chExt cx="1017722" cy="1117629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DCB613CE-387F-4651-9CD4-9F3C047C3734}"/>
                  </a:ext>
                </a:extLst>
              </p:cNvPr>
              <p:cNvSpPr/>
              <p:nvPr/>
            </p:nvSpPr>
            <p:spPr>
              <a:xfrm>
                <a:off x="67159" y="1967059"/>
                <a:ext cx="1017722" cy="769749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/>
                  <a:t>print(“Hallo”)</a:t>
                </a:r>
              </a:p>
              <a:p>
                <a:pPr algn="ctr"/>
                <a:r>
                  <a:rPr lang="en-US" sz="1000" dirty="0"/>
                  <a:t>print(“Bye”)</a:t>
                </a:r>
                <a:endParaRPr lang="de-CH" sz="1000" dirty="0"/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E0EBBE8F-D82E-4389-A02E-BF98070C18E3}"/>
                  </a:ext>
                </a:extLst>
              </p:cNvPr>
              <p:cNvSpPr txBox="1"/>
              <p:nvPr/>
            </p:nvSpPr>
            <p:spPr>
              <a:xfrm>
                <a:off x="67159" y="2776911"/>
                <a:ext cx="101772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U1.java</a:t>
                </a:r>
                <a:endParaRPr lang="de-CH" dirty="0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FB673F73-1F5F-43E7-9375-4D0E83ECF1FD}"/>
                </a:ext>
              </a:extLst>
            </p:cNvPr>
            <p:cNvGrpSpPr/>
            <p:nvPr/>
          </p:nvGrpSpPr>
          <p:grpSpPr>
            <a:xfrm>
              <a:off x="5703991" y="1649827"/>
              <a:ext cx="1286977" cy="1826950"/>
              <a:chOff x="1114912" y="1908715"/>
              <a:chExt cx="1436463" cy="1826950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7DFD3ED9-5CAD-404F-8366-2307D6412165}"/>
                  </a:ext>
                </a:extLst>
              </p:cNvPr>
              <p:cNvSpPr/>
              <p:nvPr/>
            </p:nvSpPr>
            <p:spPr>
              <a:xfrm>
                <a:off x="1114912" y="1908715"/>
                <a:ext cx="1436463" cy="1287139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4FCD8D5-E458-4CBC-A293-33F0A6027FDA}"/>
                  </a:ext>
                </a:extLst>
              </p:cNvPr>
              <p:cNvSpPr txBox="1"/>
              <p:nvPr/>
            </p:nvSpPr>
            <p:spPr>
              <a:xfrm>
                <a:off x="1114912" y="3212445"/>
                <a:ext cx="143646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4"/>
                    </a:solidFill>
                  </a:rPr>
                  <a:t>Commit 25.09.2020</a:t>
                </a:r>
                <a:endParaRPr lang="de-CH" dirty="0">
                  <a:solidFill>
                    <a:schemeClr val="accent4"/>
                  </a:solidFill>
                </a:endParaRPr>
              </a:p>
            </p:txBody>
          </p: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34C3A0C-3A0C-441B-8D49-B3D05EA6DF05}"/>
              </a:ext>
            </a:extLst>
          </p:cNvPr>
          <p:cNvGrpSpPr/>
          <p:nvPr/>
        </p:nvGrpSpPr>
        <p:grpSpPr>
          <a:xfrm>
            <a:off x="490780" y="1141709"/>
            <a:ext cx="3078997" cy="2360908"/>
            <a:chOff x="609600" y="1260529"/>
            <a:chExt cx="3962400" cy="2530757"/>
          </a:xfrm>
        </p:grpSpPr>
        <p:sp>
          <p:nvSpPr>
            <p:cNvPr id="39" name="Rectangle: Single Corner Snipped 38">
              <a:extLst>
                <a:ext uri="{FF2B5EF4-FFF2-40B4-BE49-F238E27FC236}">
                  <a16:creationId xmlns:a16="http://schemas.microsoft.com/office/drawing/2014/main" id="{AF78B978-D2C0-46C2-BA1B-DB7E46FCF834}"/>
                </a:ext>
              </a:extLst>
            </p:cNvPr>
            <p:cNvSpPr/>
            <p:nvPr/>
          </p:nvSpPr>
          <p:spPr>
            <a:xfrm>
              <a:off x="609600" y="1260529"/>
              <a:ext cx="3962400" cy="2530757"/>
            </a:xfrm>
            <a:prstGeom prst="snip1Rect">
              <a:avLst/>
            </a:prstGeom>
            <a:noFill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7914C35-BBA9-4DD0-95F1-BAE6294A336E}"/>
                </a:ext>
              </a:extLst>
            </p:cNvPr>
            <p:cNvSpPr txBox="1"/>
            <p:nvPr/>
          </p:nvSpPr>
          <p:spPr>
            <a:xfrm>
              <a:off x="707756" y="1332854"/>
              <a:ext cx="336829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solidFill>
                    <a:schemeClr val="accent5">
                      <a:lumMod val="50000"/>
                    </a:schemeClr>
                  </a:solidFill>
                </a:rPr>
                <a:t>Tobia’s</a:t>
              </a:r>
              <a:r>
                <a:rPr lang="en-US" sz="2000" b="1" dirty="0">
                  <a:solidFill>
                    <a:schemeClr val="accent5">
                      <a:lumMod val="50000"/>
                    </a:schemeClr>
                  </a:solidFill>
                </a:rPr>
                <a:t> Repository</a:t>
              </a:r>
              <a:endParaRPr lang="de-CH" sz="2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BDEF24C-B754-4D2E-A721-2DFB908735AD}"/>
              </a:ext>
            </a:extLst>
          </p:cNvPr>
          <p:cNvGrpSpPr/>
          <p:nvPr/>
        </p:nvGrpSpPr>
        <p:grpSpPr>
          <a:xfrm>
            <a:off x="618083" y="1640099"/>
            <a:ext cx="1286977" cy="1826950"/>
            <a:chOff x="5703991" y="1649827"/>
            <a:chExt cx="1286977" cy="1826950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E13943B5-B5D2-43EE-87C7-A0C7CC025FCD}"/>
                </a:ext>
              </a:extLst>
            </p:cNvPr>
            <p:cNvGrpSpPr/>
            <p:nvPr/>
          </p:nvGrpSpPr>
          <p:grpSpPr>
            <a:xfrm>
              <a:off x="5833144" y="1788689"/>
              <a:ext cx="1017722" cy="1117629"/>
              <a:chOff x="67159" y="1967059"/>
              <a:chExt cx="1017722" cy="1117629"/>
            </a:xfrm>
          </p:grpSpPr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1407AD17-285D-46E7-BA52-9EF5B06C6FC6}"/>
                  </a:ext>
                </a:extLst>
              </p:cNvPr>
              <p:cNvSpPr/>
              <p:nvPr/>
            </p:nvSpPr>
            <p:spPr>
              <a:xfrm>
                <a:off x="67159" y="1967059"/>
                <a:ext cx="1017722" cy="769749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/>
                  <a:t>print(“Hallo”)</a:t>
                </a:r>
                <a:endParaRPr lang="de-CH" sz="1000" dirty="0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EC82C8CD-B2EB-4D86-BBA0-31670B2C39CD}"/>
                  </a:ext>
                </a:extLst>
              </p:cNvPr>
              <p:cNvSpPr txBox="1"/>
              <p:nvPr/>
            </p:nvSpPr>
            <p:spPr>
              <a:xfrm>
                <a:off x="67159" y="2776911"/>
                <a:ext cx="101772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U1.java</a:t>
                </a:r>
                <a:endParaRPr lang="de-CH" dirty="0"/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4AB7C798-7BAE-496A-AE38-27DC616372AA}"/>
                </a:ext>
              </a:extLst>
            </p:cNvPr>
            <p:cNvGrpSpPr/>
            <p:nvPr/>
          </p:nvGrpSpPr>
          <p:grpSpPr>
            <a:xfrm>
              <a:off x="5703991" y="1649827"/>
              <a:ext cx="1286977" cy="1826950"/>
              <a:chOff x="1114912" y="1908715"/>
              <a:chExt cx="1436463" cy="1826950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986B920B-B272-437C-9B82-066881810CA2}"/>
                  </a:ext>
                </a:extLst>
              </p:cNvPr>
              <p:cNvSpPr/>
              <p:nvPr/>
            </p:nvSpPr>
            <p:spPr>
              <a:xfrm>
                <a:off x="1114912" y="1908715"/>
                <a:ext cx="1436463" cy="1287139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FAD194FE-B691-490A-9A06-62A27FFF2C6A}"/>
                  </a:ext>
                </a:extLst>
              </p:cNvPr>
              <p:cNvSpPr txBox="1"/>
              <p:nvPr/>
            </p:nvSpPr>
            <p:spPr>
              <a:xfrm>
                <a:off x="1114912" y="3212445"/>
                <a:ext cx="143646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4"/>
                    </a:solidFill>
                  </a:rPr>
                  <a:t>Commit 24.09.2020</a:t>
                </a:r>
                <a:endParaRPr lang="de-CH" dirty="0">
                  <a:solidFill>
                    <a:schemeClr val="accent4"/>
                  </a:solidFill>
                </a:endParaRPr>
              </a:p>
            </p:txBody>
          </p:sp>
        </p:grp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FF77F53-CD61-4C98-891E-123B921C91AE}"/>
              </a:ext>
            </a:extLst>
          </p:cNvPr>
          <p:cNvGrpSpPr/>
          <p:nvPr/>
        </p:nvGrpSpPr>
        <p:grpSpPr>
          <a:xfrm>
            <a:off x="2153032" y="1644963"/>
            <a:ext cx="1286977" cy="1826950"/>
            <a:chOff x="5703991" y="1649827"/>
            <a:chExt cx="1286977" cy="1826950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4B349690-E7EB-4107-8965-C7804FFA13DF}"/>
                </a:ext>
              </a:extLst>
            </p:cNvPr>
            <p:cNvGrpSpPr/>
            <p:nvPr/>
          </p:nvGrpSpPr>
          <p:grpSpPr>
            <a:xfrm>
              <a:off x="5833144" y="1788689"/>
              <a:ext cx="1017722" cy="1117629"/>
              <a:chOff x="67159" y="1967059"/>
              <a:chExt cx="1017722" cy="1117629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CD8F440F-47F7-434F-98EB-315AA23CFE11}"/>
                  </a:ext>
                </a:extLst>
              </p:cNvPr>
              <p:cNvSpPr/>
              <p:nvPr/>
            </p:nvSpPr>
            <p:spPr>
              <a:xfrm>
                <a:off x="67159" y="1967059"/>
                <a:ext cx="1017722" cy="769749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/>
                  <a:t>print(“Hallo”)</a:t>
                </a:r>
              </a:p>
              <a:p>
                <a:pPr algn="ctr"/>
                <a:r>
                  <a:rPr lang="en-US" sz="1000" dirty="0"/>
                  <a:t>print(“Bye”)</a:t>
                </a:r>
                <a:endParaRPr lang="de-CH" sz="1000" dirty="0"/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0D554463-8985-4A80-9561-9283505783F4}"/>
                  </a:ext>
                </a:extLst>
              </p:cNvPr>
              <p:cNvSpPr txBox="1"/>
              <p:nvPr/>
            </p:nvSpPr>
            <p:spPr>
              <a:xfrm>
                <a:off x="67159" y="2776911"/>
                <a:ext cx="101772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U1.java</a:t>
                </a:r>
                <a:endParaRPr lang="de-CH" dirty="0"/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0514C420-DE3D-4B63-91D7-D58EAD9F8ECD}"/>
                </a:ext>
              </a:extLst>
            </p:cNvPr>
            <p:cNvGrpSpPr/>
            <p:nvPr/>
          </p:nvGrpSpPr>
          <p:grpSpPr>
            <a:xfrm>
              <a:off x="5703991" y="1649827"/>
              <a:ext cx="1286977" cy="1826950"/>
              <a:chOff x="1114912" y="1908715"/>
              <a:chExt cx="1436463" cy="1826950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ABDE4E49-DA77-46DB-9C28-26D893B0120C}"/>
                  </a:ext>
                </a:extLst>
              </p:cNvPr>
              <p:cNvSpPr/>
              <p:nvPr/>
            </p:nvSpPr>
            <p:spPr>
              <a:xfrm>
                <a:off x="1114912" y="1908715"/>
                <a:ext cx="1436463" cy="1287139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7E617504-7832-4584-82F5-6A386B9D6C45}"/>
                  </a:ext>
                </a:extLst>
              </p:cNvPr>
              <p:cNvSpPr txBox="1"/>
              <p:nvPr/>
            </p:nvSpPr>
            <p:spPr>
              <a:xfrm>
                <a:off x="1114912" y="3212445"/>
                <a:ext cx="143646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4"/>
                    </a:solidFill>
                  </a:rPr>
                  <a:t>Commit 25.09.2020</a:t>
                </a:r>
                <a:endParaRPr lang="de-CH" dirty="0">
                  <a:solidFill>
                    <a:schemeClr val="accent4"/>
                  </a:solidFill>
                </a:endParaRPr>
              </a:p>
            </p:txBody>
          </p:sp>
        </p:grp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F8BCD976-6AB9-4E73-ACB6-DF3FDEBE8428}"/>
              </a:ext>
            </a:extLst>
          </p:cNvPr>
          <p:cNvGrpSpPr/>
          <p:nvPr/>
        </p:nvGrpSpPr>
        <p:grpSpPr>
          <a:xfrm>
            <a:off x="3574327" y="2250964"/>
            <a:ext cx="1989562" cy="1261581"/>
            <a:chOff x="3605323" y="2732286"/>
            <a:chExt cx="1989562" cy="1261581"/>
          </a:xfrm>
        </p:grpSpPr>
        <p:sp>
          <p:nvSpPr>
            <p:cNvPr id="57" name="Arrow: Right 56">
              <a:extLst>
                <a:ext uri="{FF2B5EF4-FFF2-40B4-BE49-F238E27FC236}">
                  <a16:creationId xmlns:a16="http://schemas.microsoft.com/office/drawing/2014/main" id="{972B2028-7B2A-4021-8076-A89783E4C0FA}"/>
                </a:ext>
              </a:extLst>
            </p:cNvPr>
            <p:cNvSpPr/>
            <p:nvPr/>
          </p:nvSpPr>
          <p:spPr>
            <a:xfrm flipH="1">
              <a:off x="3848745" y="2732286"/>
              <a:ext cx="1508501" cy="165315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58AE2AA-4E52-464D-AEA2-A6DF1CF2F09D}"/>
                </a:ext>
              </a:extLst>
            </p:cNvPr>
            <p:cNvSpPr txBox="1"/>
            <p:nvPr/>
          </p:nvSpPr>
          <p:spPr>
            <a:xfrm>
              <a:off x="3605323" y="3039760"/>
              <a:ext cx="198956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Push</a:t>
              </a:r>
            </a:p>
            <a:p>
              <a:pPr algn="ctr"/>
              <a:r>
                <a:rPr lang="en-US" dirty="0" err="1"/>
                <a:t>Lädt</a:t>
              </a:r>
              <a:r>
                <a:rPr lang="en-US" dirty="0"/>
                <a:t> </a:t>
              </a:r>
              <a:r>
                <a:rPr lang="en-US" dirty="0" err="1"/>
                <a:t>deine</a:t>
              </a:r>
              <a:r>
                <a:rPr lang="en-US" dirty="0"/>
                <a:t> </a:t>
              </a:r>
              <a:r>
                <a:rPr lang="en-US" dirty="0" err="1"/>
                <a:t>Änderungen</a:t>
              </a:r>
              <a:r>
                <a:rPr lang="en-US" dirty="0"/>
                <a:t> auf den Gitlab-Server </a:t>
              </a:r>
              <a:r>
                <a:rPr lang="en-US" dirty="0" err="1"/>
                <a:t>hoch</a:t>
              </a:r>
              <a:r>
                <a:rPr lang="en-US" dirty="0"/>
                <a:t>.</a:t>
              </a:r>
              <a:endParaRPr lang="de-CH" dirty="0"/>
            </a:p>
          </p:txBody>
        </p:sp>
      </p:grpSp>
    </p:spTree>
    <p:extLst>
      <p:ext uri="{BB962C8B-B14F-4D97-AF65-F5344CB8AC3E}">
        <p14:creationId xmlns:p14="http://schemas.microsoft.com/office/powerpoint/2010/main" val="368121123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E2A6C2-A91B-45C2-9A01-FDBA4E38C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3999900" cy="572700"/>
          </a:xfrm>
        </p:spPr>
        <p:txBody>
          <a:bodyPr/>
          <a:lstStyle/>
          <a:p>
            <a:pPr algn="ctr"/>
            <a:r>
              <a:rPr lang="en-US" dirty="0"/>
              <a:t>Gitlab-Server</a:t>
            </a:r>
            <a:endParaRPr lang="de-CH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9EEB8E51-8DC1-4EA6-B32A-6698478DD864}"/>
              </a:ext>
            </a:extLst>
          </p:cNvPr>
          <p:cNvSpPr txBox="1">
            <a:spLocks/>
          </p:cNvSpPr>
          <p:nvPr/>
        </p:nvSpPr>
        <p:spPr>
          <a:xfrm>
            <a:off x="4832402" y="445025"/>
            <a:ext cx="399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Dein Computer</a:t>
            </a:r>
            <a:endParaRPr lang="de-CH" dirty="0"/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E957907A-AE50-4B46-B2C8-FD9F1F959711}"/>
              </a:ext>
            </a:extLst>
          </p:cNvPr>
          <p:cNvGrpSpPr/>
          <p:nvPr/>
        </p:nvGrpSpPr>
        <p:grpSpPr>
          <a:xfrm>
            <a:off x="5569674" y="1141709"/>
            <a:ext cx="3078997" cy="2360908"/>
            <a:chOff x="609600" y="1260529"/>
            <a:chExt cx="3962400" cy="2530757"/>
          </a:xfrm>
        </p:grpSpPr>
        <p:sp>
          <p:nvSpPr>
            <p:cNvPr id="71" name="Rectangle: Single Corner Snipped 70">
              <a:extLst>
                <a:ext uri="{FF2B5EF4-FFF2-40B4-BE49-F238E27FC236}">
                  <a16:creationId xmlns:a16="http://schemas.microsoft.com/office/drawing/2014/main" id="{AE1493AD-FE4B-465E-95A8-E910C54C479D}"/>
                </a:ext>
              </a:extLst>
            </p:cNvPr>
            <p:cNvSpPr/>
            <p:nvPr/>
          </p:nvSpPr>
          <p:spPr>
            <a:xfrm>
              <a:off x="609600" y="1260529"/>
              <a:ext cx="3962400" cy="2530757"/>
            </a:xfrm>
            <a:prstGeom prst="snip1Rect">
              <a:avLst/>
            </a:prstGeom>
            <a:noFill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9CAA4D5-E532-49B7-A2AE-8365189C89CC}"/>
                </a:ext>
              </a:extLst>
            </p:cNvPr>
            <p:cNvSpPr txBox="1"/>
            <p:nvPr/>
          </p:nvSpPr>
          <p:spPr>
            <a:xfrm>
              <a:off x="707756" y="1332854"/>
              <a:ext cx="336829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solidFill>
                    <a:schemeClr val="accent5">
                      <a:lumMod val="50000"/>
                    </a:schemeClr>
                  </a:solidFill>
                </a:rPr>
                <a:t>Tobia’s</a:t>
              </a:r>
              <a:r>
                <a:rPr lang="en-US" sz="2000" b="1" dirty="0">
                  <a:solidFill>
                    <a:schemeClr val="accent5">
                      <a:lumMod val="50000"/>
                    </a:schemeClr>
                  </a:solidFill>
                </a:rPr>
                <a:t> Repository</a:t>
              </a:r>
              <a:endParaRPr lang="de-CH" sz="2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14CE562-85E0-4D15-BA06-F64033468100}"/>
              </a:ext>
            </a:extLst>
          </p:cNvPr>
          <p:cNvGrpSpPr/>
          <p:nvPr/>
        </p:nvGrpSpPr>
        <p:grpSpPr>
          <a:xfrm>
            <a:off x="5703991" y="1649827"/>
            <a:ext cx="1286977" cy="1826950"/>
            <a:chOff x="5703991" y="1649827"/>
            <a:chExt cx="1286977" cy="1826950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8665CE1F-8B40-432F-A2C0-DF25D916FFCE}"/>
                </a:ext>
              </a:extLst>
            </p:cNvPr>
            <p:cNvGrpSpPr/>
            <p:nvPr/>
          </p:nvGrpSpPr>
          <p:grpSpPr>
            <a:xfrm>
              <a:off x="5833144" y="1788689"/>
              <a:ext cx="1017722" cy="1117629"/>
              <a:chOff x="67159" y="1967059"/>
              <a:chExt cx="1017722" cy="1117629"/>
            </a:xfrm>
          </p:grpSpPr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A30C13BC-222C-4C2F-B46B-F6F10D83029C}"/>
                  </a:ext>
                </a:extLst>
              </p:cNvPr>
              <p:cNvSpPr/>
              <p:nvPr/>
            </p:nvSpPr>
            <p:spPr>
              <a:xfrm>
                <a:off x="67159" y="1967059"/>
                <a:ext cx="1017722" cy="769749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/>
                  <a:t>print(“Hallo”)</a:t>
                </a:r>
                <a:endParaRPr lang="de-CH" sz="1000" dirty="0"/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5CA1B287-9BB2-4921-9659-41C9358E881E}"/>
                  </a:ext>
                </a:extLst>
              </p:cNvPr>
              <p:cNvSpPr txBox="1"/>
              <p:nvPr/>
            </p:nvSpPr>
            <p:spPr>
              <a:xfrm>
                <a:off x="67159" y="2776911"/>
                <a:ext cx="101772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U1.java</a:t>
                </a:r>
                <a:endParaRPr lang="de-CH" dirty="0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16996C1D-270B-4A47-8A43-F5153B08FDD9}"/>
                </a:ext>
              </a:extLst>
            </p:cNvPr>
            <p:cNvGrpSpPr/>
            <p:nvPr/>
          </p:nvGrpSpPr>
          <p:grpSpPr>
            <a:xfrm>
              <a:off x="5703991" y="1649827"/>
              <a:ext cx="1286977" cy="1826950"/>
              <a:chOff x="1114912" y="1908715"/>
              <a:chExt cx="1436463" cy="1826950"/>
            </a:xfrm>
          </p:grpSpPr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49333D23-2EE5-417E-A7AF-57D23AF1F9C7}"/>
                  </a:ext>
                </a:extLst>
              </p:cNvPr>
              <p:cNvSpPr/>
              <p:nvPr/>
            </p:nvSpPr>
            <p:spPr>
              <a:xfrm>
                <a:off x="1114912" y="1908715"/>
                <a:ext cx="1436463" cy="1287139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C841E205-58EF-41D2-BB9A-4EBF2CA22D7C}"/>
                  </a:ext>
                </a:extLst>
              </p:cNvPr>
              <p:cNvSpPr txBox="1"/>
              <p:nvPr/>
            </p:nvSpPr>
            <p:spPr>
              <a:xfrm>
                <a:off x="1114912" y="3212445"/>
                <a:ext cx="143646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4"/>
                    </a:solidFill>
                  </a:rPr>
                  <a:t>Commit 24.09.2020</a:t>
                </a:r>
                <a:endParaRPr lang="de-CH" dirty="0">
                  <a:solidFill>
                    <a:schemeClr val="accent4"/>
                  </a:solidFill>
                </a:endParaRPr>
              </a:p>
            </p:txBody>
          </p:sp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6899B7A-3EA6-4DC6-B863-44200E82B736}"/>
              </a:ext>
            </a:extLst>
          </p:cNvPr>
          <p:cNvGrpSpPr/>
          <p:nvPr/>
        </p:nvGrpSpPr>
        <p:grpSpPr>
          <a:xfrm>
            <a:off x="7176331" y="1649827"/>
            <a:ext cx="1286977" cy="1826950"/>
            <a:chOff x="5703991" y="1649827"/>
            <a:chExt cx="1286977" cy="1826950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CDB2ABB4-7335-4D13-A889-FC0B4BA1C07B}"/>
                </a:ext>
              </a:extLst>
            </p:cNvPr>
            <p:cNvGrpSpPr/>
            <p:nvPr/>
          </p:nvGrpSpPr>
          <p:grpSpPr>
            <a:xfrm>
              <a:off x="5833144" y="1788689"/>
              <a:ext cx="1017722" cy="1117629"/>
              <a:chOff x="67159" y="1967059"/>
              <a:chExt cx="1017722" cy="1117629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DCB613CE-387F-4651-9CD4-9F3C047C3734}"/>
                  </a:ext>
                </a:extLst>
              </p:cNvPr>
              <p:cNvSpPr/>
              <p:nvPr/>
            </p:nvSpPr>
            <p:spPr>
              <a:xfrm>
                <a:off x="67159" y="1967059"/>
                <a:ext cx="1017722" cy="769749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/>
                  <a:t>print(“Hallo”)</a:t>
                </a:r>
              </a:p>
              <a:p>
                <a:pPr algn="ctr"/>
                <a:r>
                  <a:rPr lang="en-US" sz="1000" dirty="0"/>
                  <a:t>print(“Bye”)</a:t>
                </a:r>
                <a:endParaRPr lang="de-CH" sz="1000" dirty="0"/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E0EBBE8F-D82E-4389-A02E-BF98070C18E3}"/>
                  </a:ext>
                </a:extLst>
              </p:cNvPr>
              <p:cNvSpPr txBox="1"/>
              <p:nvPr/>
            </p:nvSpPr>
            <p:spPr>
              <a:xfrm>
                <a:off x="67159" y="2776911"/>
                <a:ext cx="101772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U1.java</a:t>
                </a:r>
                <a:endParaRPr lang="de-CH" dirty="0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FB673F73-1F5F-43E7-9375-4D0E83ECF1FD}"/>
                </a:ext>
              </a:extLst>
            </p:cNvPr>
            <p:cNvGrpSpPr/>
            <p:nvPr/>
          </p:nvGrpSpPr>
          <p:grpSpPr>
            <a:xfrm>
              <a:off x="5703991" y="1649827"/>
              <a:ext cx="1286977" cy="1826950"/>
              <a:chOff x="1114912" y="1908715"/>
              <a:chExt cx="1436463" cy="1826950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7DFD3ED9-5CAD-404F-8366-2307D6412165}"/>
                  </a:ext>
                </a:extLst>
              </p:cNvPr>
              <p:cNvSpPr/>
              <p:nvPr/>
            </p:nvSpPr>
            <p:spPr>
              <a:xfrm>
                <a:off x="1114912" y="1908715"/>
                <a:ext cx="1436463" cy="1287139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4FCD8D5-E458-4CBC-A293-33F0A6027FDA}"/>
                  </a:ext>
                </a:extLst>
              </p:cNvPr>
              <p:cNvSpPr txBox="1"/>
              <p:nvPr/>
            </p:nvSpPr>
            <p:spPr>
              <a:xfrm>
                <a:off x="1114912" y="3212445"/>
                <a:ext cx="143646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4"/>
                    </a:solidFill>
                  </a:rPr>
                  <a:t>Commit 25.09.2020</a:t>
                </a:r>
                <a:endParaRPr lang="de-CH" dirty="0">
                  <a:solidFill>
                    <a:schemeClr val="accent4"/>
                  </a:solidFill>
                </a:endParaRPr>
              </a:p>
            </p:txBody>
          </p:sp>
        </p:grp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0DDDE88E-85B5-4FD3-A05A-C1D4E0103BAB}"/>
              </a:ext>
            </a:extLst>
          </p:cNvPr>
          <p:cNvGrpSpPr/>
          <p:nvPr/>
        </p:nvGrpSpPr>
        <p:grpSpPr>
          <a:xfrm>
            <a:off x="490779" y="1141709"/>
            <a:ext cx="3078997" cy="3620791"/>
            <a:chOff x="490780" y="1141709"/>
            <a:chExt cx="3078997" cy="3620791"/>
          </a:xfrm>
        </p:grpSpPr>
        <p:sp>
          <p:nvSpPr>
            <p:cNvPr id="59" name="Rectangle: Single Corner Snipped 58">
              <a:extLst>
                <a:ext uri="{FF2B5EF4-FFF2-40B4-BE49-F238E27FC236}">
                  <a16:creationId xmlns:a16="http://schemas.microsoft.com/office/drawing/2014/main" id="{1EFBC176-9BA1-4F0D-A551-422467811957}"/>
                </a:ext>
              </a:extLst>
            </p:cNvPr>
            <p:cNvSpPr/>
            <p:nvPr/>
          </p:nvSpPr>
          <p:spPr>
            <a:xfrm>
              <a:off x="490780" y="1141709"/>
              <a:ext cx="3078997" cy="3620791"/>
            </a:xfrm>
            <a:prstGeom prst="snip1Rect">
              <a:avLst/>
            </a:prstGeom>
            <a:noFill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6408161A-2D6F-49DA-BB90-A81FEE98985E}"/>
                </a:ext>
              </a:extLst>
            </p:cNvPr>
            <p:cNvSpPr txBox="1"/>
            <p:nvPr/>
          </p:nvSpPr>
          <p:spPr>
            <a:xfrm>
              <a:off x="567052" y="1209180"/>
              <a:ext cx="2617348" cy="373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solidFill>
                    <a:schemeClr val="accent5">
                      <a:lumMod val="50000"/>
                    </a:schemeClr>
                  </a:solidFill>
                </a:rPr>
                <a:t>Tobia’s</a:t>
              </a:r>
              <a:r>
                <a:rPr lang="en-US" sz="2000" b="1" dirty="0">
                  <a:solidFill>
                    <a:schemeClr val="accent5">
                      <a:lumMod val="50000"/>
                    </a:schemeClr>
                  </a:solidFill>
                </a:rPr>
                <a:t> Repository</a:t>
              </a:r>
              <a:endParaRPr lang="de-CH" sz="2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DBB0503E-22BB-4729-BBD4-FF00E7CC7D71}"/>
                </a:ext>
              </a:extLst>
            </p:cNvPr>
            <p:cNvGrpSpPr/>
            <p:nvPr/>
          </p:nvGrpSpPr>
          <p:grpSpPr>
            <a:xfrm>
              <a:off x="675217" y="1644963"/>
              <a:ext cx="1292452" cy="1624348"/>
              <a:chOff x="5698516" y="1649827"/>
              <a:chExt cx="1292452" cy="1624348"/>
            </a:xfrm>
          </p:grpSpPr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79757DF7-0EE7-41CA-9A86-031757E97D22}"/>
                  </a:ext>
                </a:extLst>
              </p:cNvPr>
              <p:cNvGrpSpPr/>
              <p:nvPr/>
            </p:nvGrpSpPr>
            <p:grpSpPr>
              <a:xfrm>
                <a:off x="5833144" y="1788690"/>
                <a:ext cx="1017722" cy="877240"/>
                <a:chOff x="67159" y="1967060"/>
                <a:chExt cx="1017722" cy="877240"/>
              </a:xfrm>
            </p:grpSpPr>
            <p:sp>
              <p:nvSpPr>
                <p:cNvPr id="91" name="Rectangle 90">
                  <a:extLst>
                    <a:ext uri="{FF2B5EF4-FFF2-40B4-BE49-F238E27FC236}">
                      <a16:creationId xmlns:a16="http://schemas.microsoft.com/office/drawing/2014/main" id="{F23D6B1A-E19F-47B6-9544-D58E1382FCF9}"/>
                    </a:ext>
                  </a:extLst>
                </p:cNvPr>
                <p:cNvSpPr/>
                <p:nvPr/>
              </p:nvSpPr>
              <p:spPr>
                <a:xfrm>
                  <a:off x="67159" y="1967060"/>
                  <a:ext cx="1017722" cy="537894"/>
                </a:xfrm>
                <a:prstGeom prst="rect">
                  <a:avLst/>
                </a:prstGeom>
                <a:solidFill>
                  <a:schemeClr val="tx2">
                    <a:lumMod val="5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/>
                    <a:t>print(“Hallo”)</a:t>
                  </a:r>
                  <a:endParaRPr lang="de-CH" sz="1000" dirty="0"/>
                </a:p>
              </p:txBody>
            </p:sp>
            <p:sp>
              <p:nvSpPr>
                <p:cNvPr id="92" name="TextBox 91">
                  <a:extLst>
                    <a:ext uri="{FF2B5EF4-FFF2-40B4-BE49-F238E27FC236}">
                      <a16:creationId xmlns:a16="http://schemas.microsoft.com/office/drawing/2014/main" id="{DD878DFE-B1CA-4E7E-8277-BC81A98962A8}"/>
                    </a:ext>
                  </a:extLst>
                </p:cNvPr>
                <p:cNvSpPr txBox="1"/>
                <p:nvPr/>
              </p:nvSpPr>
              <p:spPr>
                <a:xfrm>
                  <a:off x="67159" y="2536523"/>
                  <a:ext cx="1017722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U1.java</a:t>
                  </a:r>
                  <a:endParaRPr lang="de-CH" dirty="0"/>
                </a:p>
              </p:txBody>
            </p:sp>
          </p:grp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83B16215-03FA-48B7-9A65-5BD02AE9C2C2}"/>
                  </a:ext>
                </a:extLst>
              </p:cNvPr>
              <p:cNvGrpSpPr/>
              <p:nvPr/>
            </p:nvGrpSpPr>
            <p:grpSpPr>
              <a:xfrm>
                <a:off x="5698516" y="1649827"/>
                <a:ext cx="1292452" cy="1624348"/>
                <a:chOff x="1108801" y="1908715"/>
                <a:chExt cx="1442574" cy="1624348"/>
              </a:xfrm>
            </p:grpSpPr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7C5FF009-F535-430F-BD3B-9E3BDC8E1F7C}"/>
                    </a:ext>
                  </a:extLst>
                </p:cNvPr>
                <p:cNvSpPr/>
                <p:nvPr/>
              </p:nvSpPr>
              <p:spPr>
                <a:xfrm>
                  <a:off x="1114912" y="1908715"/>
                  <a:ext cx="1436463" cy="1061025"/>
                </a:xfrm>
                <a:prstGeom prst="rect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CH"/>
                </a:p>
              </p:txBody>
            </p:sp>
            <p:sp>
              <p:nvSpPr>
                <p:cNvPr id="90" name="TextBox 89">
                  <a:extLst>
                    <a:ext uri="{FF2B5EF4-FFF2-40B4-BE49-F238E27FC236}">
                      <a16:creationId xmlns:a16="http://schemas.microsoft.com/office/drawing/2014/main" id="{E9721949-4DA7-40D8-BDB6-87D27EF25D9D}"/>
                    </a:ext>
                  </a:extLst>
                </p:cNvPr>
                <p:cNvSpPr txBox="1"/>
                <p:nvPr/>
              </p:nvSpPr>
              <p:spPr>
                <a:xfrm>
                  <a:off x="1108801" y="3009843"/>
                  <a:ext cx="1436463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chemeClr val="accent4"/>
                      </a:solidFill>
                    </a:rPr>
                    <a:t>Commit 24.09.2020</a:t>
                  </a:r>
                  <a:endParaRPr lang="de-CH" dirty="0">
                    <a:solidFill>
                      <a:schemeClr val="accent4"/>
                    </a:solidFill>
                  </a:endParaRPr>
                </a:p>
              </p:txBody>
            </p:sp>
          </p:grp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05630199-14DC-44C0-A36E-94825885CB8E}"/>
                </a:ext>
              </a:extLst>
            </p:cNvPr>
            <p:cNvGrpSpPr/>
            <p:nvPr/>
          </p:nvGrpSpPr>
          <p:grpSpPr>
            <a:xfrm>
              <a:off x="2153032" y="1644963"/>
              <a:ext cx="1286977" cy="1624348"/>
              <a:chOff x="5703991" y="1649827"/>
              <a:chExt cx="1286977" cy="1624348"/>
            </a:xfrm>
          </p:grpSpPr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CFA3C5EF-2923-40FC-8713-39D856FDCD58}"/>
                  </a:ext>
                </a:extLst>
              </p:cNvPr>
              <p:cNvGrpSpPr/>
              <p:nvPr/>
            </p:nvGrpSpPr>
            <p:grpSpPr>
              <a:xfrm>
                <a:off x="5833144" y="1788689"/>
                <a:ext cx="1017722" cy="878821"/>
                <a:chOff x="67159" y="1967059"/>
                <a:chExt cx="1017722" cy="878821"/>
              </a:xfrm>
            </p:grpSpPr>
            <p:sp>
              <p:nvSpPr>
                <p:cNvPr id="85" name="Rectangle 84">
                  <a:extLst>
                    <a:ext uri="{FF2B5EF4-FFF2-40B4-BE49-F238E27FC236}">
                      <a16:creationId xmlns:a16="http://schemas.microsoft.com/office/drawing/2014/main" id="{3D00D7B6-2635-44FD-86BF-C32407114D75}"/>
                    </a:ext>
                  </a:extLst>
                </p:cNvPr>
                <p:cNvSpPr/>
                <p:nvPr/>
              </p:nvSpPr>
              <p:spPr>
                <a:xfrm>
                  <a:off x="67159" y="1967059"/>
                  <a:ext cx="1017722" cy="537895"/>
                </a:xfrm>
                <a:prstGeom prst="rect">
                  <a:avLst/>
                </a:prstGeom>
                <a:solidFill>
                  <a:schemeClr val="tx2">
                    <a:lumMod val="5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/>
                    <a:t>print(“Hallo”)</a:t>
                  </a:r>
                </a:p>
                <a:p>
                  <a:pPr algn="ctr"/>
                  <a:r>
                    <a:rPr lang="en-US" sz="1000" dirty="0"/>
                    <a:t>print(“Bye”)</a:t>
                  </a:r>
                  <a:endParaRPr lang="de-CH" sz="1000" dirty="0"/>
                </a:p>
              </p:txBody>
            </p:sp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806E72FE-6A44-4FAC-B95F-B71F14BE47A8}"/>
                    </a:ext>
                  </a:extLst>
                </p:cNvPr>
                <p:cNvSpPr txBox="1"/>
                <p:nvPr/>
              </p:nvSpPr>
              <p:spPr>
                <a:xfrm>
                  <a:off x="67159" y="2538103"/>
                  <a:ext cx="1017722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U1.java</a:t>
                  </a:r>
                  <a:endParaRPr lang="de-CH" dirty="0"/>
                </a:p>
              </p:txBody>
            </p:sp>
          </p:grp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FB497CF4-296D-4D58-BB89-1268F1951474}"/>
                  </a:ext>
                </a:extLst>
              </p:cNvPr>
              <p:cNvGrpSpPr/>
              <p:nvPr/>
            </p:nvGrpSpPr>
            <p:grpSpPr>
              <a:xfrm>
                <a:off x="5703991" y="1649827"/>
                <a:ext cx="1286977" cy="1624348"/>
                <a:chOff x="1114912" y="1908715"/>
                <a:chExt cx="1436463" cy="1624348"/>
              </a:xfrm>
            </p:grpSpPr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468A0D15-B001-421F-843E-978A45295EDF}"/>
                    </a:ext>
                  </a:extLst>
                </p:cNvPr>
                <p:cNvSpPr/>
                <p:nvPr/>
              </p:nvSpPr>
              <p:spPr>
                <a:xfrm>
                  <a:off x="1114912" y="1908715"/>
                  <a:ext cx="1436463" cy="1061025"/>
                </a:xfrm>
                <a:prstGeom prst="rect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CH" dirty="0"/>
                </a:p>
              </p:txBody>
            </p:sp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6D12AF02-6787-463E-A59B-7DC88658951D}"/>
                    </a:ext>
                  </a:extLst>
                </p:cNvPr>
                <p:cNvSpPr txBox="1"/>
                <p:nvPr/>
              </p:nvSpPr>
              <p:spPr>
                <a:xfrm>
                  <a:off x="1114912" y="3009843"/>
                  <a:ext cx="1436463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chemeClr val="accent4"/>
                      </a:solidFill>
                    </a:rPr>
                    <a:t>Commit 25.09.2020</a:t>
                  </a:r>
                  <a:endParaRPr lang="de-CH" dirty="0">
                    <a:solidFill>
                      <a:schemeClr val="accent4"/>
                    </a:solidFill>
                  </a:endParaRPr>
                </a:p>
              </p:txBody>
            </p:sp>
          </p:grp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B7B0EA60-6AB0-4DFD-970F-91AA0DCCF367}"/>
                </a:ext>
              </a:extLst>
            </p:cNvPr>
            <p:cNvGrpSpPr/>
            <p:nvPr/>
          </p:nvGrpSpPr>
          <p:grpSpPr>
            <a:xfrm>
              <a:off x="675217" y="3288513"/>
              <a:ext cx="2764792" cy="1408905"/>
              <a:chOff x="5698516" y="1649827"/>
              <a:chExt cx="2764792" cy="1408905"/>
            </a:xfrm>
          </p:grpSpPr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D6AABAB4-951B-43F6-8FA5-24677E9CF58E}"/>
                  </a:ext>
                </a:extLst>
              </p:cNvPr>
              <p:cNvGrpSpPr/>
              <p:nvPr/>
            </p:nvGrpSpPr>
            <p:grpSpPr>
              <a:xfrm>
                <a:off x="5833144" y="1788690"/>
                <a:ext cx="1017722" cy="887730"/>
                <a:chOff x="67159" y="1967060"/>
                <a:chExt cx="1017722" cy="887730"/>
              </a:xfrm>
            </p:grpSpPr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D1A37B83-12DF-4651-8F46-90EBBD777CF6}"/>
                    </a:ext>
                  </a:extLst>
                </p:cNvPr>
                <p:cNvSpPr/>
                <p:nvPr/>
              </p:nvSpPr>
              <p:spPr>
                <a:xfrm>
                  <a:off x="67159" y="1967060"/>
                  <a:ext cx="1017722" cy="537894"/>
                </a:xfrm>
                <a:prstGeom prst="rect">
                  <a:avLst/>
                </a:prstGeom>
                <a:solidFill>
                  <a:schemeClr val="tx2">
                    <a:lumMod val="5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/>
                    <a:t>print(“Hallo”)</a:t>
                  </a:r>
                </a:p>
                <a:p>
                  <a:pPr algn="ctr"/>
                  <a:r>
                    <a:rPr lang="en-US" sz="1000" dirty="0"/>
                    <a:t>print(“Bye”)</a:t>
                  </a:r>
                  <a:endParaRPr lang="de-CH" sz="1000" dirty="0"/>
                </a:p>
              </p:txBody>
            </p:sp>
            <p:sp>
              <p:nvSpPr>
                <p:cNvPr id="80" name="TextBox 79">
                  <a:extLst>
                    <a:ext uri="{FF2B5EF4-FFF2-40B4-BE49-F238E27FC236}">
                      <a16:creationId xmlns:a16="http://schemas.microsoft.com/office/drawing/2014/main" id="{EF33206F-EFBF-4F2B-AEFB-7D075C749D7A}"/>
                    </a:ext>
                  </a:extLst>
                </p:cNvPr>
                <p:cNvSpPr txBox="1"/>
                <p:nvPr/>
              </p:nvSpPr>
              <p:spPr>
                <a:xfrm>
                  <a:off x="67159" y="2547013"/>
                  <a:ext cx="1017722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U1.java</a:t>
                  </a:r>
                  <a:endParaRPr lang="de-CH" dirty="0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F5723FA6-4932-465A-B18D-44ED838E52C2}"/>
                  </a:ext>
                </a:extLst>
              </p:cNvPr>
              <p:cNvGrpSpPr/>
              <p:nvPr/>
            </p:nvGrpSpPr>
            <p:grpSpPr>
              <a:xfrm>
                <a:off x="5698516" y="1649827"/>
                <a:ext cx="2764792" cy="1408905"/>
                <a:chOff x="1108801" y="1908715"/>
                <a:chExt cx="3085931" cy="1408905"/>
              </a:xfrm>
            </p:grpSpPr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CA8B5C35-FC35-4FEB-B8C8-57B6912B10DF}"/>
                    </a:ext>
                  </a:extLst>
                </p:cNvPr>
                <p:cNvSpPr/>
                <p:nvPr/>
              </p:nvSpPr>
              <p:spPr>
                <a:xfrm>
                  <a:off x="1114912" y="1908715"/>
                  <a:ext cx="3079820" cy="1061025"/>
                </a:xfrm>
                <a:prstGeom prst="rect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CH"/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E561E7B2-746A-4D5A-9ED3-173CC626FCD7}"/>
                    </a:ext>
                  </a:extLst>
                </p:cNvPr>
                <p:cNvSpPr txBox="1"/>
                <p:nvPr/>
              </p:nvSpPr>
              <p:spPr>
                <a:xfrm>
                  <a:off x="1108801" y="3009843"/>
                  <a:ext cx="3079820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chemeClr val="accent4"/>
                      </a:solidFill>
                    </a:rPr>
                    <a:t>Commit 30.09.2020</a:t>
                  </a:r>
                  <a:endParaRPr lang="de-CH" dirty="0">
                    <a:solidFill>
                      <a:schemeClr val="accent4"/>
                    </a:solidFill>
                  </a:endParaRPr>
                </a:p>
              </p:txBody>
            </p:sp>
          </p:grpSp>
        </p:grp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C77DCFD7-EA26-46EB-BB78-9BFB1A091DA2}"/>
                </a:ext>
              </a:extLst>
            </p:cNvPr>
            <p:cNvSpPr/>
            <p:nvPr/>
          </p:nvSpPr>
          <p:spPr>
            <a:xfrm>
              <a:off x="2282185" y="3427376"/>
              <a:ext cx="1017722" cy="53789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Sehr gut!</a:t>
              </a:r>
              <a:endParaRPr lang="de-CH" sz="1000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370750F8-2441-465C-BA8B-EB220C3642AF}"/>
                </a:ext>
              </a:extLst>
            </p:cNvPr>
            <p:cNvSpPr txBox="1"/>
            <p:nvPr/>
          </p:nvSpPr>
          <p:spPr>
            <a:xfrm>
              <a:off x="2282185" y="4007329"/>
              <a:ext cx="10177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corr.txt</a:t>
              </a:r>
              <a:endParaRPr lang="de-CH" dirty="0"/>
            </a:p>
          </p:txBody>
        </p:sp>
      </p:grpSp>
    </p:spTree>
    <p:extLst>
      <p:ext uri="{BB962C8B-B14F-4D97-AF65-F5344CB8AC3E}">
        <p14:creationId xmlns:p14="http://schemas.microsoft.com/office/powerpoint/2010/main" val="193971037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E2A6C2-A91B-45C2-9A01-FDBA4E38C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3999900" cy="572700"/>
          </a:xfrm>
        </p:spPr>
        <p:txBody>
          <a:bodyPr/>
          <a:lstStyle/>
          <a:p>
            <a:pPr algn="ctr"/>
            <a:r>
              <a:rPr lang="en-US" dirty="0"/>
              <a:t>Gitlab-Server</a:t>
            </a:r>
            <a:endParaRPr lang="de-CH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9EEB8E51-8DC1-4EA6-B32A-6698478DD864}"/>
              </a:ext>
            </a:extLst>
          </p:cNvPr>
          <p:cNvSpPr txBox="1">
            <a:spLocks/>
          </p:cNvSpPr>
          <p:nvPr/>
        </p:nvSpPr>
        <p:spPr>
          <a:xfrm>
            <a:off x="4832402" y="445025"/>
            <a:ext cx="399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Dein Computer</a:t>
            </a:r>
            <a:endParaRPr lang="de-CH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3672177-5A67-4516-8CC3-ACEBF3FFCCFB}"/>
              </a:ext>
            </a:extLst>
          </p:cNvPr>
          <p:cNvGrpSpPr/>
          <p:nvPr/>
        </p:nvGrpSpPr>
        <p:grpSpPr>
          <a:xfrm>
            <a:off x="5565126" y="1141709"/>
            <a:ext cx="3078997" cy="3617614"/>
            <a:chOff x="490780" y="1141709"/>
            <a:chExt cx="3078997" cy="3617614"/>
          </a:xfrm>
        </p:grpSpPr>
        <p:sp>
          <p:nvSpPr>
            <p:cNvPr id="39" name="Rectangle: Single Corner Snipped 38">
              <a:extLst>
                <a:ext uri="{FF2B5EF4-FFF2-40B4-BE49-F238E27FC236}">
                  <a16:creationId xmlns:a16="http://schemas.microsoft.com/office/drawing/2014/main" id="{AF78B978-D2C0-46C2-BA1B-DB7E46FCF834}"/>
                </a:ext>
              </a:extLst>
            </p:cNvPr>
            <p:cNvSpPr/>
            <p:nvPr/>
          </p:nvSpPr>
          <p:spPr>
            <a:xfrm>
              <a:off x="490780" y="1141709"/>
              <a:ext cx="3078997" cy="3617614"/>
            </a:xfrm>
            <a:prstGeom prst="snip1Rect">
              <a:avLst/>
            </a:prstGeom>
            <a:noFill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7914C35-BBA9-4DD0-95F1-BAE6294A336E}"/>
                </a:ext>
              </a:extLst>
            </p:cNvPr>
            <p:cNvSpPr txBox="1"/>
            <p:nvPr/>
          </p:nvSpPr>
          <p:spPr>
            <a:xfrm>
              <a:off x="567052" y="1209180"/>
              <a:ext cx="2617348" cy="373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solidFill>
                    <a:schemeClr val="accent5">
                      <a:lumMod val="50000"/>
                    </a:schemeClr>
                  </a:solidFill>
                </a:rPr>
                <a:t>Tobia’s</a:t>
              </a:r>
              <a:r>
                <a:rPr lang="en-US" sz="2000" b="1" dirty="0">
                  <a:solidFill>
                    <a:schemeClr val="accent5">
                      <a:lumMod val="50000"/>
                    </a:schemeClr>
                  </a:solidFill>
                </a:rPr>
                <a:t> Repository</a:t>
              </a:r>
              <a:endParaRPr lang="de-CH" sz="2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BDEF24C-B754-4D2E-A721-2DFB908735AD}"/>
                </a:ext>
              </a:extLst>
            </p:cNvPr>
            <p:cNvGrpSpPr/>
            <p:nvPr/>
          </p:nvGrpSpPr>
          <p:grpSpPr>
            <a:xfrm>
              <a:off x="675217" y="1644963"/>
              <a:ext cx="1292452" cy="1624348"/>
              <a:chOff x="5698516" y="1649827"/>
              <a:chExt cx="1292452" cy="1624348"/>
            </a:xfrm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E13943B5-B5D2-43EE-87C7-A0C7CC025FCD}"/>
                  </a:ext>
                </a:extLst>
              </p:cNvPr>
              <p:cNvGrpSpPr/>
              <p:nvPr/>
            </p:nvGrpSpPr>
            <p:grpSpPr>
              <a:xfrm>
                <a:off x="5833144" y="1788690"/>
                <a:ext cx="1017722" cy="877240"/>
                <a:chOff x="67159" y="1967060"/>
                <a:chExt cx="1017722" cy="877240"/>
              </a:xfrm>
            </p:grpSpPr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1407AD17-285D-46E7-BA52-9EF5B06C6FC6}"/>
                    </a:ext>
                  </a:extLst>
                </p:cNvPr>
                <p:cNvSpPr/>
                <p:nvPr/>
              </p:nvSpPr>
              <p:spPr>
                <a:xfrm>
                  <a:off x="67159" y="1967060"/>
                  <a:ext cx="1017722" cy="537894"/>
                </a:xfrm>
                <a:prstGeom prst="rect">
                  <a:avLst/>
                </a:prstGeom>
                <a:solidFill>
                  <a:schemeClr val="tx2">
                    <a:lumMod val="5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/>
                    <a:t>print(“Hallo”)</a:t>
                  </a:r>
                  <a:endParaRPr lang="de-CH" sz="1000" dirty="0"/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EC82C8CD-B2EB-4D86-BBA0-31670B2C39CD}"/>
                    </a:ext>
                  </a:extLst>
                </p:cNvPr>
                <p:cNvSpPr txBox="1"/>
                <p:nvPr/>
              </p:nvSpPr>
              <p:spPr>
                <a:xfrm>
                  <a:off x="67159" y="2536523"/>
                  <a:ext cx="1017722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U1.java</a:t>
                  </a:r>
                  <a:endParaRPr lang="de-CH" dirty="0"/>
                </a:p>
              </p:txBody>
            </p:sp>
          </p:grp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4AB7C798-7BAE-496A-AE38-27DC616372AA}"/>
                  </a:ext>
                </a:extLst>
              </p:cNvPr>
              <p:cNvGrpSpPr/>
              <p:nvPr/>
            </p:nvGrpSpPr>
            <p:grpSpPr>
              <a:xfrm>
                <a:off x="5698516" y="1649827"/>
                <a:ext cx="1292452" cy="1624348"/>
                <a:chOff x="1108801" y="1908715"/>
                <a:chExt cx="1442574" cy="1624348"/>
              </a:xfrm>
            </p:grpSpPr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986B920B-B272-437C-9B82-066881810CA2}"/>
                    </a:ext>
                  </a:extLst>
                </p:cNvPr>
                <p:cNvSpPr/>
                <p:nvPr/>
              </p:nvSpPr>
              <p:spPr>
                <a:xfrm>
                  <a:off x="1114912" y="1908715"/>
                  <a:ext cx="1436463" cy="1061025"/>
                </a:xfrm>
                <a:prstGeom prst="rect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CH"/>
                </a:p>
              </p:txBody>
            </p: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FAD194FE-B691-490A-9A06-62A27FFF2C6A}"/>
                    </a:ext>
                  </a:extLst>
                </p:cNvPr>
                <p:cNvSpPr txBox="1"/>
                <p:nvPr/>
              </p:nvSpPr>
              <p:spPr>
                <a:xfrm>
                  <a:off x="1108801" y="3009843"/>
                  <a:ext cx="1436463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chemeClr val="accent4"/>
                      </a:solidFill>
                    </a:rPr>
                    <a:t>Commit 24.09.2020</a:t>
                  </a:r>
                  <a:endParaRPr lang="de-CH" dirty="0">
                    <a:solidFill>
                      <a:schemeClr val="accent4"/>
                    </a:solidFill>
                  </a:endParaRPr>
                </a:p>
              </p:txBody>
            </p:sp>
          </p:grp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1FF77F53-CD61-4C98-891E-123B921C91AE}"/>
                </a:ext>
              </a:extLst>
            </p:cNvPr>
            <p:cNvGrpSpPr/>
            <p:nvPr/>
          </p:nvGrpSpPr>
          <p:grpSpPr>
            <a:xfrm>
              <a:off x="2153032" y="1644963"/>
              <a:ext cx="1286977" cy="1624348"/>
              <a:chOff x="5703991" y="1649827"/>
              <a:chExt cx="1286977" cy="1624348"/>
            </a:xfrm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4B349690-E7EB-4107-8965-C7804FFA13DF}"/>
                  </a:ext>
                </a:extLst>
              </p:cNvPr>
              <p:cNvGrpSpPr/>
              <p:nvPr/>
            </p:nvGrpSpPr>
            <p:grpSpPr>
              <a:xfrm>
                <a:off x="5833144" y="1788689"/>
                <a:ext cx="1017722" cy="878821"/>
                <a:chOff x="67159" y="1967059"/>
                <a:chExt cx="1017722" cy="878821"/>
              </a:xfrm>
            </p:grpSpPr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CD8F440F-47F7-434F-98EB-315AA23CFE11}"/>
                    </a:ext>
                  </a:extLst>
                </p:cNvPr>
                <p:cNvSpPr/>
                <p:nvPr/>
              </p:nvSpPr>
              <p:spPr>
                <a:xfrm>
                  <a:off x="67159" y="1967059"/>
                  <a:ext cx="1017722" cy="537895"/>
                </a:xfrm>
                <a:prstGeom prst="rect">
                  <a:avLst/>
                </a:prstGeom>
                <a:solidFill>
                  <a:schemeClr val="tx2">
                    <a:lumMod val="5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/>
                    <a:t>print(“Hallo”)</a:t>
                  </a:r>
                </a:p>
                <a:p>
                  <a:pPr algn="ctr"/>
                  <a:r>
                    <a:rPr lang="en-US" sz="1000" dirty="0"/>
                    <a:t>print(“Bye”)</a:t>
                  </a:r>
                  <a:endParaRPr lang="de-CH" sz="1000" dirty="0"/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0D554463-8985-4A80-9561-9283505783F4}"/>
                    </a:ext>
                  </a:extLst>
                </p:cNvPr>
                <p:cNvSpPr txBox="1"/>
                <p:nvPr/>
              </p:nvSpPr>
              <p:spPr>
                <a:xfrm>
                  <a:off x="67159" y="2538103"/>
                  <a:ext cx="1017722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U1.java</a:t>
                  </a:r>
                  <a:endParaRPr lang="de-CH" dirty="0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0514C420-DE3D-4B63-91D7-D58EAD9F8ECD}"/>
                  </a:ext>
                </a:extLst>
              </p:cNvPr>
              <p:cNvGrpSpPr/>
              <p:nvPr/>
            </p:nvGrpSpPr>
            <p:grpSpPr>
              <a:xfrm>
                <a:off x="5703991" y="1649827"/>
                <a:ext cx="1286977" cy="1624348"/>
                <a:chOff x="1114912" y="1908715"/>
                <a:chExt cx="1436463" cy="1624348"/>
              </a:xfrm>
            </p:grpSpPr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ABDE4E49-DA77-46DB-9C28-26D893B0120C}"/>
                    </a:ext>
                  </a:extLst>
                </p:cNvPr>
                <p:cNvSpPr/>
                <p:nvPr/>
              </p:nvSpPr>
              <p:spPr>
                <a:xfrm>
                  <a:off x="1114912" y="1908715"/>
                  <a:ext cx="1436463" cy="1061025"/>
                </a:xfrm>
                <a:prstGeom prst="rect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CH" dirty="0"/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7E617504-7832-4584-82F5-6A386B9D6C45}"/>
                    </a:ext>
                  </a:extLst>
                </p:cNvPr>
                <p:cNvSpPr txBox="1"/>
                <p:nvPr/>
              </p:nvSpPr>
              <p:spPr>
                <a:xfrm>
                  <a:off x="1114912" y="3009843"/>
                  <a:ext cx="1436463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chemeClr val="accent4"/>
                      </a:solidFill>
                    </a:rPr>
                    <a:t>Commit 25.09.2020</a:t>
                  </a:r>
                  <a:endParaRPr lang="de-CH" dirty="0">
                    <a:solidFill>
                      <a:schemeClr val="accent4"/>
                    </a:solidFill>
                  </a:endParaRPr>
                </a:p>
              </p:txBody>
            </p:sp>
          </p:grp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6D9FBB49-B077-419A-8BAB-34DFCE4BDB53}"/>
                </a:ext>
              </a:extLst>
            </p:cNvPr>
            <p:cNvGrpSpPr/>
            <p:nvPr/>
          </p:nvGrpSpPr>
          <p:grpSpPr>
            <a:xfrm>
              <a:off x="675217" y="3288513"/>
              <a:ext cx="2764792" cy="1408905"/>
              <a:chOff x="5698516" y="1649827"/>
              <a:chExt cx="2764792" cy="1408905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A679CFE0-C668-4677-81E2-5CD97258521F}"/>
                  </a:ext>
                </a:extLst>
              </p:cNvPr>
              <p:cNvGrpSpPr/>
              <p:nvPr/>
            </p:nvGrpSpPr>
            <p:grpSpPr>
              <a:xfrm>
                <a:off x="5833144" y="1788690"/>
                <a:ext cx="1017722" cy="887730"/>
                <a:chOff x="67159" y="1967060"/>
                <a:chExt cx="1017722" cy="887730"/>
              </a:xfrm>
            </p:grpSpPr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0483338F-5A22-4938-97A8-2DCA57C21DCE}"/>
                    </a:ext>
                  </a:extLst>
                </p:cNvPr>
                <p:cNvSpPr/>
                <p:nvPr/>
              </p:nvSpPr>
              <p:spPr>
                <a:xfrm>
                  <a:off x="67159" y="1967060"/>
                  <a:ext cx="1017722" cy="537894"/>
                </a:xfrm>
                <a:prstGeom prst="rect">
                  <a:avLst/>
                </a:prstGeom>
                <a:solidFill>
                  <a:schemeClr val="tx2">
                    <a:lumMod val="5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/>
                    <a:t>print(“Hallo”)</a:t>
                  </a:r>
                </a:p>
                <a:p>
                  <a:pPr algn="ctr"/>
                  <a:r>
                    <a:rPr lang="en-US" sz="1000" dirty="0"/>
                    <a:t>print(“Bye”)</a:t>
                  </a:r>
                  <a:endParaRPr lang="de-CH" sz="1000" dirty="0"/>
                </a:p>
              </p:txBody>
            </p:sp>
            <p:sp>
              <p:nvSpPr>
                <p:cNvPr id="77" name="TextBox 76">
                  <a:extLst>
                    <a:ext uri="{FF2B5EF4-FFF2-40B4-BE49-F238E27FC236}">
                      <a16:creationId xmlns:a16="http://schemas.microsoft.com/office/drawing/2014/main" id="{FD8B622C-02D3-4FC6-AB98-1068674EDC00}"/>
                    </a:ext>
                  </a:extLst>
                </p:cNvPr>
                <p:cNvSpPr txBox="1"/>
                <p:nvPr/>
              </p:nvSpPr>
              <p:spPr>
                <a:xfrm>
                  <a:off x="67159" y="2547013"/>
                  <a:ext cx="1017722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U1.java</a:t>
                  </a:r>
                  <a:endParaRPr lang="de-CH" dirty="0"/>
                </a:p>
              </p:txBody>
            </p:sp>
          </p:grpSp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F3E54BC7-9105-420F-8545-446102C255B0}"/>
                  </a:ext>
                </a:extLst>
              </p:cNvPr>
              <p:cNvGrpSpPr/>
              <p:nvPr/>
            </p:nvGrpSpPr>
            <p:grpSpPr>
              <a:xfrm>
                <a:off x="5698516" y="1649827"/>
                <a:ext cx="2764792" cy="1408905"/>
                <a:chOff x="1108801" y="1908715"/>
                <a:chExt cx="3085931" cy="1408905"/>
              </a:xfrm>
            </p:grpSpPr>
            <p:sp>
              <p:nvSpPr>
                <p:cNvPr id="74" name="Rectangle 73">
                  <a:extLst>
                    <a:ext uri="{FF2B5EF4-FFF2-40B4-BE49-F238E27FC236}">
                      <a16:creationId xmlns:a16="http://schemas.microsoft.com/office/drawing/2014/main" id="{A238A099-CBD4-4067-8720-CF71E3B178A1}"/>
                    </a:ext>
                  </a:extLst>
                </p:cNvPr>
                <p:cNvSpPr/>
                <p:nvPr/>
              </p:nvSpPr>
              <p:spPr>
                <a:xfrm>
                  <a:off x="1114912" y="1908715"/>
                  <a:ext cx="3079820" cy="1061025"/>
                </a:xfrm>
                <a:prstGeom prst="rect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CH"/>
                </a:p>
              </p:txBody>
            </p: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95796D93-14BD-4D43-9AF0-CFB5BD7B4D07}"/>
                    </a:ext>
                  </a:extLst>
                </p:cNvPr>
                <p:cNvSpPr txBox="1"/>
                <p:nvPr/>
              </p:nvSpPr>
              <p:spPr>
                <a:xfrm>
                  <a:off x="1108801" y="3009843"/>
                  <a:ext cx="3079820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chemeClr val="accent4"/>
                      </a:solidFill>
                    </a:rPr>
                    <a:t>Commit 30.09.2020</a:t>
                  </a:r>
                  <a:endParaRPr lang="de-CH" dirty="0">
                    <a:solidFill>
                      <a:schemeClr val="accent4"/>
                    </a:solidFill>
                  </a:endParaRPr>
                </a:p>
              </p:txBody>
            </p:sp>
          </p:grp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6DE4FE6-9FB1-489B-88DF-6C2BD35B56E3}"/>
                </a:ext>
              </a:extLst>
            </p:cNvPr>
            <p:cNvSpPr/>
            <p:nvPr/>
          </p:nvSpPr>
          <p:spPr>
            <a:xfrm>
              <a:off x="2282185" y="3427376"/>
              <a:ext cx="1017722" cy="53789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Sehr gut!</a:t>
              </a:r>
              <a:endParaRPr lang="de-CH" sz="1000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969B74C-0FC5-44E1-A04E-BCDF41785391}"/>
                </a:ext>
              </a:extLst>
            </p:cNvPr>
            <p:cNvSpPr txBox="1"/>
            <p:nvPr/>
          </p:nvSpPr>
          <p:spPr>
            <a:xfrm>
              <a:off x="2282185" y="4007329"/>
              <a:ext cx="10177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corr.txt</a:t>
              </a:r>
              <a:endParaRPr lang="de-CH" dirty="0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59B6F5F5-FC0D-45E1-8476-7A26EAAC01F9}"/>
              </a:ext>
            </a:extLst>
          </p:cNvPr>
          <p:cNvGrpSpPr/>
          <p:nvPr/>
        </p:nvGrpSpPr>
        <p:grpSpPr>
          <a:xfrm>
            <a:off x="490779" y="1141709"/>
            <a:ext cx="3078997" cy="3620791"/>
            <a:chOff x="490780" y="1141709"/>
            <a:chExt cx="3078997" cy="3620791"/>
          </a:xfrm>
        </p:grpSpPr>
        <p:sp>
          <p:nvSpPr>
            <p:cNvPr id="81" name="Rectangle: Single Corner Snipped 80">
              <a:extLst>
                <a:ext uri="{FF2B5EF4-FFF2-40B4-BE49-F238E27FC236}">
                  <a16:creationId xmlns:a16="http://schemas.microsoft.com/office/drawing/2014/main" id="{C5FF9E31-35A6-43DB-A418-2571A5B06EB0}"/>
                </a:ext>
              </a:extLst>
            </p:cNvPr>
            <p:cNvSpPr/>
            <p:nvPr/>
          </p:nvSpPr>
          <p:spPr>
            <a:xfrm>
              <a:off x="490780" y="1141709"/>
              <a:ext cx="3078997" cy="3620791"/>
            </a:xfrm>
            <a:prstGeom prst="snip1Rect">
              <a:avLst/>
            </a:prstGeom>
            <a:noFill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36F362C0-DB78-4C8D-9A87-25020F5AAAD5}"/>
                </a:ext>
              </a:extLst>
            </p:cNvPr>
            <p:cNvSpPr txBox="1"/>
            <p:nvPr/>
          </p:nvSpPr>
          <p:spPr>
            <a:xfrm>
              <a:off x="567052" y="1209180"/>
              <a:ext cx="2617348" cy="373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solidFill>
                    <a:schemeClr val="accent5">
                      <a:lumMod val="50000"/>
                    </a:schemeClr>
                  </a:solidFill>
                </a:rPr>
                <a:t>Tobia’s</a:t>
              </a:r>
              <a:r>
                <a:rPr lang="en-US" sz="2000" b="1" dirty="0">
                  <a:solidFill>
                    <a:schemeClr val="accent5">
                      <a:lumMod val="50000"/>
                    </a:schemeClr>
                  </a:solidFill>
                </a:rPr>
                <a:t> Repository</a:t>
              </a:r>
              <a:endParaRPr lang="de-CH" sz="2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B3A42D2E-7EAE-4AC9-9684-94BDB80FC334}"/>
                </a:ext>
              </a:extLst>
            </p:cNvPr>
            <p:cNvGrpSpPr/>
            <p:nvPr/>
          </p:nvGrpSpPr>
          <p:grpSpPr>
            <a:xfrm>
              <a:off x="675217" y="1644963"/>
              <a:ext cx="1292452" cy="1624348"/>
              <a:chOff x="5698516" y="1649827"/>
              <a:chExt cx="1292452" cy="1624348"/>
            </a:xfrm>
          </p:grpSpPr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899EABCB-0DFB-4E96-AE82-9099D950D7D6}"/>
                  </a:ext>
                </a:extLst>
              </p:cNvPr>
              <p:cNvGrpSpPr/>
              <p:nvPr/>
            </p:nvGrpSpPr>
            <p:grpSpPr>
              <a:xfrm>
                <a:off x="5833144" y="1788690"/>
                <a:ext cx="1017722" cy="877240"/>
                <a:chOff x="67159" y="1967060"/>
                <a:chExt cx="1017722" cy="877240"/>
              </a:xfrm>
            </p:grpSpPr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0A2A5EE8-456D-429C-A64B-C8195442F331}"/>
                    </a:ext>
                  </a:extLst>
                </p:cNvPr>
                <p:cNvSpPr/>
                <p:nvPr/>
              </p:nvSpPr>
              <p:spPr>
                <a:xfrm>
                  <a:off x="67159" y="1967060"/>
                  <a:ext cx="1017722" cy="537894"/>
                </a:xfrm>
                <a:prstGeom prst="rect">
                  <a:avLst/>
                </a:prstGeom>
                <a:solidFill>
                  <a:schemeClr val="tx2">
                    <a:lumMod val="5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/>
                    <a:t>print(“Hallo”)</a:t>
                  </a:r>
                  <a:endParaRPr lang="de-CH" sz="1000" dirty="0"/>
                </a:p>
              </p:txBody>
            </p:sp>
            <p:sp>
              <p:nvSpPr>
                <p:cNvPr id="105" name="TextBox 104">
                  <a:extLst>
                    <a:ext uri="{FF2B5EF4-FFF2-40B4-BE49-F238E27FC236}">
                      <a16:creationId xmlns:a16="http://schemas.microsoft.com/office/drawing/2014/main" id="{C77A0B8C-ED69-4807-80E8-6FCE40CEDF18}"/>
                    </a:ext>
                  </a:extLst>
                </p:cNvPr>
                <p:cNvSpPr txBox="1"/>
                <p:nvPr/>
              </p:nvSpPr>
              <p:spPr>
                <a:xfrm>
                  <a:off x="67159" y="2536523"/>
                  <a:ext cx="1017722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U1.java</a:t>
                  </a:r>
                  <a:endParaRPr lang="de-CH" dirty="0"/>
                </a:p>
              </p:txBody>
            </p: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29FAFC08-4E83-47C7-9D45-2FA579ABBD9F}"/>
                  </a:ext>
                </a:extLst>
              </p:cNvPr>
              <p:cNvGrpSpPr/>
              <p:nvPr/>
            </p:nvGrpSpPr>
            <p:grpSpPr>
              <a:xfrm>
                <a:off x="5698516" y="1649827"/>
                <a:ext cx="1292452" cy="1624348"/>
                <a:chOff x="1108801" y="1908715"/>
                <a:chExt cx="1442574" cy="1624348"/>
              </a:xfrm>
            </p:grpSpPr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67AB644E-2F53-4CB5-A4DD-1D4B1B78ADFE}"/>
                    </a:ext>
                  </a:extLst>
                </p:cNvPr>
                <p:cNvSpPr/>
                <p:nvPr/>
              </p:nvSpPr>
              <p:spPr>
                <a:xfrm>
                  <a:off x="1114912" y="1908715"/>
                  <a:ext cx="1436463" cy="1061025"/>
                </a:xfrm>
                <a:prstGeom prst="rect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CH"/>
                </a:p>
              </p:txBody>
            </p:sp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79E37967-9660-4578-8EF5-52CBE04969B3}"/>
                    </a:ext>
                  </a:extLst>
                </p:cNvPr>
                <p:cNvSpPr txBox="1"/>
                <p:nvPr/>
              </p:nvSpPr>
              <p:spPr>
                <a:xfrm>
                  <a:off x="1108801" y="3009843"/>
                  <a:ext cx="1436463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chemeClr val="accent4"/>
                      </a:solidFill>
                    </a:rPr>
                    <a:t>Commit 24.09.2020</a:t>
                  </a:r>
                  <a:endParaRPr lang="de-CH" dirty="0">
                    <a:solidFill>
                      <a:schemeClr val="accent4"/>
                    </a:solidFill>
                  </a:endParaRPr>
                </a:p>
              </p:txBody>
            </p:sp>
          </p:grp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B12FC22D-1E6A-4DC1-BAC3-D51E7B454926}"/>
                </a:ext>
              </a:extLst>
            </p:cNvPr>
            <p:cNvGrpSpPr/>
            <p:nvPr/>
          </p:nvGrpSpPr>
          <p:grpSpPr>
            <a:xfrm>
              <a:off x="2153032" y="1644963"/>
              <a:ext cx="1286977" cy="1624348"/>
              <a:chOff x="5703991" y="1649827"/>
              <a:chExt cx="1286977" cy="1624348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C1370CB4-21EB-4B12-808E-C175652CA520}"/>
                  </a:ext>
                </a:extLst>
              </p:cNvPr>
              <p:cNvGrpSpPr/>
              <p:nvPr/>
            </p:nvGrpSpPr>
            <p:grpSpPr>
              <a:xfrm>
                <a:off x="5833144" y="1788689"/>
                <a:ext cx="1017722" cy="878821"/>
                <a:chOff x="67159" y="1967059"/>
                <a:chExt cx="1017722" cy="878821"/>
              </a:xfrm>
            </p:grpSpPr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72C74D8E-F642-4CC7-B183-74EEE65D1A69}"/>
                    </a:ext>
                  </a:extLst>
                </p:cNvPr>
                <p:cNvSpPr/>
                <p:nvPr/>
              </p:nvSpPr>
              <p:spPr>
                <a:xfrm>
                  <a:off x="67159" y="1967059"/>
                  <a:ext cx="1017722" cy="537895"/>
                </a:xfrm>
                <a:prstGeom prst="rect">
                  <a:avLst/>
                </a:prstGeom>
                <a:solidFill>
                  <a:schemeClr val="tx2">
                    <a:lumMod val="5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/>
                    <a:t>print(“Hallo”)</a:t>
                  </a:r>
                </a:p>
                <a:p>
                  <a:pPr algn="ctr"/>
                  <a:r>
                    <a:rPr lang="en-US" sz="1000" dirty="0"/>
                    <a:t>print(“Bye”)</a:t>
                  </a:r>
                  <a:endParaRPr lang="de-CH" sz="1000" dirty="0"/>
                </a:p>
              </p:txBody>
            </p:sp>
            <p:sp>
              <p:nvSpPr>
                <p:cNvPr id="99" name="TextBox 98">
                  <a:extLst>
                    <a:ext uri="{FF2B5EF4-FFF2-40B4-BE49-F238E27FC236}">
                      <a16:creationId xmlns:a16="http://schemas.microsoft.com/office/drawing/2014/main" id="{9BF70CED-A72A-4F48-A475-E2FD1348E166}"/>
                    </a:ext>
                  </a:extLst>
                </p:cNvPr>
                <p:cNvSpPr txBox="1"/>
                <p:nvPr/>
              </p:nvSpPr>
              <p:spPr>
                <a:xfrm>
                  <a:off x="67159" y="2538103"/>
                  <a:ext cx="1017722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U1.java</a:t>
                  </a:r>
                  <a:endParaRPr lang="de-CH" dirty="0"/>
                </a:p>
              </p:txBody>
            </p: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2FFE3CD5-0E72-404C-853F-E680F4DA7BEF}"/>
                  </a:ext>
                </a:extLst>
              </p:cNvPr>
              <p:cNvGrpSpPr/>
              <p:nvPr/>
            </p:nvGrpSpPr>
            <p:grpSpPr>
              <a:xfrm>
                <a:off x="5703991" y="1649827"/>
                <a:ext cx="1286977" cy="1624348"/>
                <a:chOff x="1114912" y="1908715"/>
                <a:chExt cx="1436463" cy="1624348"/>
              </a:xfrm>
            </p:grpSpPr>
            <p:sp>
              <p:nvSpPr>
                <p:cNvPr id="96" name="Rectangle 95">
                  <a:extLst>
                    <a:ext uri="{FF2B5EF4-FFF2-40B4-BE49-F238E27FC236}">
                      <a16:creationId xmlns:a16="http://schemas.microsoft.com/office/drawing/2014/main" id="{6FDD3C4C-3FE0-46CC-B802-E0A9931C6B95}"/>
                    </a:ext>
                  </a:extLst>
                </p:cNvPr>
                <p:cNvSpPr/>
                <p:nvPr/>
              </p:nvSpPr>
              <p:spPr>
                <a:xfrm>
                  <a:off x="1114912" y="1908715"/>
                  <a:ext cx="1436463" cy="1061025"/>
                </a:xfrm>
                <a:prstGeom prst="rect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CH" dirty="0"/>
                </a:p>
              </p:txBody>
            </p:sp>
            <p:sp>
              <p:nvSpPr>
                <p:cNvPr id="97" name="TextBox 96">
                  <a:extLst>
                    <a:ext uri="{FF2B5EF4-FFF2-40B4-BE49-F238E27FC236}">
                      <a16:creationId xmlns:a16="http://schemas.microsoft.com/office/drawing/2014/main" id="{6C264BDD-D317-4EB4-93B1-B56D30B5ECD6}"/>
                    </a:ext>
                  </a:extLst>
                </p:cNvPr>
                <p:cNvSpPr txBox="1"/>
                <p:nvPr/>
              </p:nvSpPr>
              <p:spPr>
                <a:xfrm>
                  <a:off x="1114912" y="3009843"/>
                  <a:ext cx="1436463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chemeClr val="accent4"/>
                      </a:solidFill>
                    </a:rPr>
                    <a:t>Commit 25.09.2020</a:t>
                  </a:r>
                  <a:endParaRPr lang="de-CH" dirty="0">
                    <a:solidFill>
                      <a:schemeClr val="accent4"/>
                    </a:solidFill>
                  </a:endParaRPr>
                </a:p>
              </p:txBody>
            </p:sp>
          </p:grpSp>
        </p:grp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13E51906-6018-4DE5-B7D3-1BB0EF682B04}"/>
                </a:ext>
              </a:extLst>
            </p:cNvPr>
            <p:cNvGrpSpPr/>
            <p:nvPr/>
          </p:nvGrpSpPr>
          <p:grpSpPr>
            <a:xfrm>
              <a:off x="675217" y="3288513"/>
              <a:ext cx="2764792" cy="1408905"/>
              <a:chOff x="5698516" y="1649827"/>
              <a:chExt cx="2764792" cy="1408905"/>
            </a:xfrm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B26E588C-E66B-4283-B24E-ABB9CFC986F0}"/>
                  </a:ext>
                </a:extLst>
              </p:cNvPr>
              <p:cNvGrpSpPr/>
              <p:nvPr/>
            </p:nvGrpSpPr>
            <p:grpSpPr>
              <a:xfrm>
                <a:off x="5833144" y="1788690"/>
                <a:ext cx="1017722" cy="887730"/>
                <a:chOff x="67159" y="1967060"/>
                <a:chExt cx="1017722" cy="887730"/>
              </a:xfrm>
            </p:grpSpPr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13E5E355-343B-4BF9-8DC6-F0A4E2DEFBD3}"/>
                    </a:ext>
                  </a:extLst>
                </p:cNvPr>
                <p:cNvSpPr/>
                <p:nvPr/>
              </p:nvSpPr>
              <p:spPr>
                <a:xfrm>
                  <a:off x="67159" y="1967060"/>
                  <a:ext cx="1017722" cy="537894"/>
                </a:xfrm>
                <a:prstGeom prst="rect">
                  <a:avLst/>
                </a:prstGeom>
                <a:solidFill>
                  <a:schemeClr val="tx2">
                    <a:lumMod val="5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/>
                    <a:t>print(“Hallo”)</a:t>
                  </a:r>
                </a:p>
                <a:p>
                  <a:pPr algn="ctr"/>
                  <a:r>
                    <a:rPr lang="en-US" sz="1000" dirty="0"/>
                    <a:t>print(“Bye”)</a:t>
                  </a:r>
                  <a:endParaRPr lang="de-CH" sz="1000" dirty="0"/>
                </a:p>
              </p:txBody>
            </p:sp>
            <p:sp>
              <p:nvSpPr>
                <p:cNvPr id="93" name="TextBox 92">
                  <a:extLst>
                    <a:ext uri="{FF2B5EF4-FFF2-40B4-BE49-F238E27FC236}">
                      <a16:creationId xmlns:a16="http://schemas.microsoft.com/office/drawing/2014/main" id="{7DDFFE36-0255-4A91-8375-A01F6AF1BF33}"/>
                    </a:ext>
                  </a:extLst>
                </p:cNvPr>
                <p:cNvSpPr txBox="1"/>
                <p:nvPr/>
              </p:nvSpPr>
              <p:spPr>
                <a:xfrm>
                  <a:off x="67159" y="2547013"/>
                  <a:ext cx="1017722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U1.java</a:t>
                  </a:r>
                  <a:endParaRPr lang="de-CH" dirty="0"/>
                </a:p>
              </p:txBody>
            </p:sp>
          </p:grp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6B2413AB-50BB-4600-A38E-DBE1960DB3AB}"/>
                  </a:ext>
                </a:extLst>
              </p:cNvPr>
              <p:cNvGrpSpPr/>
              <p:nvPr/>
            </p:nvGrpSpPr>
            <p:grpSpPr>
              <a:xfrm>
                <a:off x="5698516" y="1649827"/>
                <a:ext cx="2764792" cy="1408905"/>
                <a:chOff x="1108801" y="1908715"/>
                <a:chExt cx="3085931" cy="1408905"/>
              </a:xfrm>
            </p:grpSpPr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82B3A90B-38BF-4251-B559-8CC282735C84}"/>
                    </a:ext>
                  </a:extLst>
                </p:cNvPr>
                <p:cNvSpPr/>
                <p:nvPr/>
              </p:nvSpPr>
              <p:spPr>
                <a:xfrm>
                  <a:off x="1114912" y="1908715"/>
                  <a:ext cx="3079820" cy="1061025"/>
                </a:xfrm>
                <a:prstGeom prst="rect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CH"/>
                </a:p>
              </p:txBody>
            </p:sp>
            <p:sp>
              <p:nvSpPr>
                <p:cNvPr id="91" name="TextBox 90">
                  <a:extLst>
                    <a:ext uri="{FF2B5EF4-FFF2-40B4-BE49-F238E27FC236}">
                      <a16:creationId xmlns:a16="http://schemas.microsoft.com/office/drawing/2014/main" id="{44623C66-6AB7-4967-BF51-21B9FF001B75}"/>
                    </a:ext>
                  </a:extLst>
                </p:cNvPr>
                <p:cNvSpPr txBox="1"/>
                <p:nvPr/>
              </p:nvSpPr>
              <p:spPr>
                <a:xfrm>
                  <a:off x="1108801" y="3009843"/>
                  <a:ext cx="3079820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chemeClr val="accent4"/>
                      </a:solidFill>
                    </a:rPr>
                    <a:t>Commit 30.09.2020</a:t>
                  </a:r>
                  <a:endParaRPr lang="de-CH" dirty="0">
                    <a:solidFill>
                      <a:schemeClr val="accent4"/>
                    </a:solidFill>
                  </a:endParaRPr>
                </a:p>
              </p:txBody>
            </p:sp>
          </p:grpSp>
        </p:grp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1D4C2C78-9334-4437-8012-B979A8151990}"/>
                </a:ext>
              </a:extLst>
            </p:cNvPr>
            <p:cNvSpPr/>
            <p:nvPr/>
          </p:nvSpPr>
          <p:spPr>
            <a:xfrm>
              <a:off x="2282185" y="3427376"/>
              <a:ext cx="1017722" cy="53789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Sehr gut!</a:t>
              </a:r>
              <a:endParaRPr lang="de-CH" sz="1000" dirty="0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BAE67461-A00B-48A3-A22D-26CED78AFEB4}"/>
                </a:ext>
              </a:extLst>
            </p:cNvPr>
            <p:cNvSpPr txBox="1"/>
            <p:nvPr/>
          </p:nvSpPr>
          <p:spPr>
            <a:xfrm>
              <a:off x="2282185" y="4007329"/>
              <a:ext cx="10177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corr.txt</a:t>
              </a:r>
              <a:endParaRPr lang="de-CH" dirty="0"/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47F1FC2E-2657-44A4-BECC-E72C6DD52301}"/>
              </a:ext>
            </a:extLst>
          </p:cNvPr>
          <p:cNvGrpSpPr/>
          <p:nvPr/>
        </p:nvGrpSpPr>
        <p:grpSpPr>
          <a:xfrm>
            <a:off x="3574327" y="2250964"/>
            <a:ext cx="1989562" cy="1477025"/>
            <a:chOff x="3605323" y="2732286"/>
            <a:chExt cx="1989562" cy="1477025"/>
          </a:xfrm>
        </p:grpSpPr>
        <p:sp>
          <p:nvSpPr>
            <p:cNvPr id="113" name="Arrow: Right 112">
              <a:extLst>
                <a:ext uri="{FF2B5EF4-FFF2-40B4-BE49-F238E27FC236}">
                  <a16:creationId xmlns:a16="http://schemas.microsoft.com/office/drawing/2014/main" id="{A6563634-AF86-4743-A428-B1C1B8A9E101}"/>
                </a:ext>
              </a:extLst>
            </p:cNvPr>
            <p:cNvSpPr/>
            <p:nvPr/>
          </p:nvSpPr>
          <p:spPr>
            <a:xfrm>
              <a:off x="3848745" y="2732286"/>
              <a:ext cx="1508501" cy="165315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E06E3DFA-6793-41A5-A8D9-A7020E9717C4}"/>
                </a:ext>
              </a:extLst>
            </p:cNvPr>
            <p:cNvSpPr txBox="1"/>
            <p:nvPr/>
          </p:nvSpPr>
          <p:spPr>
            <a:xfrm>
              <a:off x="3605323" y="3039760"/>
              <a:ext cx="1989562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Pull</a:t>
              </a:r>
            </a:p>
            <a:p>
              <a:pPr algn="ctr"/>
              <a:r>
                <a:rPr lang="en-US" dirty="0" err="1"/>
                <a:t>Kopiert</a:t>
              </a:r>
              <a:r>
                <a:rPr lang="en-US" dirty="0"/>
                <a:t> die </a:t>
              </a:r>
              <a:r>
                <a:rPr lang="en-US" dirty="0" err="1"/>
                <a:t>Änderungen</a:t>
              </a:r>
              <a:r>
                <a:rPr lang="en-US" dirty="0"/>
                <a:t> auf dem Server auf </a:t>
              </a:r>
              <a:r>
                <a:rPr lang="en-US" dirty="0" err="1"/>
                <a:t>deinen</a:t>
              </a:r>
              <a:r>
                <a:rPr lang="en-US" dirty="0"/>
                <a:t> Computer.</a:t>
              </a:r>
              <a:endParaRPr lang="de-CH" dirty="0"/>
            </a:p>
          </p:txBody>
        </p:sp>
      </p:grpSp>
    </p:spTree>
    <p:extLst>
      <p:ext uri="{BB962C8B-B14F-4D97-AF65-F5344CB8AC3E}">
        <p14:creationId xmlns:p14="http://schemas.microsoft.com/office/powerpoint/2010/main" val="1291678175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24" descr="Open Chromebook laptop computer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6388" y="1900275"/>
            <a:ext cx="2365227" cy="1532374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Git Pull/Push-Workflow</a:t>
            </a:r>
            <a:endParaRPr/>
          </a:p>
        </p:txBody>
      </p:sp>
      <p:sp>
        <p:nvSpPr>
          <p:cNvPr id="320" name="Google Shape;320;p24"/>
          <p:cNvSpPr txBox="1"/>
          <p:nvPr/>
        </p:nvSpPr>
        <p:spPr>
          <a:xfrm>
            <a:off x="1025500" y="2200725"/>
            <a:ext cx="7686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Source Code Pro"/>
                <a:ea typeface="Source Code Pro"/>
                <a:cs typeface="Source Code Pro"/>
                <a:sym typeface="Source Code Pro"/>
              </a:rPr>
              <a:t>.git</a:t>
            </a:r>
            <a:endParaRPr sz="1800" b="1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21" name="Google Shape;321;p24"/>
          <p:cNvSpPr/>
          <p:nvPr/>
        </p:nvSpPr>
        <p:spPr>
          <a:xfrm>
            <a:off x="7302475" y="1657150"/>
            <a:ext cx="1466400" cy="1857900"/>
          </a:xfrm>
          <a:prstGeom prst="snip1Rect">
            <a:avLst>
              <a:gd name="adj" fmla="val 30228"/>
            </a:avLst>
          </a:prstGeom>
          <a:solidFill>
            <a:srgbClr val="6D9EE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Source Code Pro"/>
                <a:ea typeface="Source Code Pro"/>
                <a:cs typeface="Source Code Pro"/>
                <a:sym typeface="Source Code Pro"/>
              </a:rPr>
              <a:t>Hello my name is</a:t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highlight>
                  <a:srgbClr val="E69138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JavaScript</a:t>
            </a:r>
            <a:r>
              <a:rPr lang="en-GB" sz="1200">
                <a:latin typeface="Source Code Pro"/>
                <a:ea typeface="Source Code Pro"/>
                <a:cs typeface="Source Code Pro"/>
                <a:sym typeface="Source Code Pro"/>
              </a:rPr>
              <a:t>!</a:t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22" name="Google Shape;322;p24"/>
          <p:cNvSpPr txBox="1"/>
          <p:nvPr/>
        </p:nvSpPr>
        <p:spPr>
          <a:xfrm>
            <a:off x="7250200" y="3515050"/>
            <a:ext cx="1582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Source Code Pro"/>
                <a:ea typeface="Source Code Pro"/>
                <a:cs typeface="Source Code Pro"/>
                <a:sym typeface="Source Code Pro"/>
              </a:rPr>
              <a:t>EBNF.txt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23" name="Google Shape;323;p24"/>
          <p:cNvSpPr/>
          <p:nvPr/>
        </p:nvSpPr>
        <p:spPr>
          <a:xfrm rot="-10799192">
            <a:off x="2377400" y="2055900"/>
            <a:ext cx="1276500" cy="3441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4" name="Google Shape;324;p24" descr="Open Chromebook laptop computer"/>
          <p:cNvPicPr preferRelativeResize="0"/>
          <p:nvPr/>
        </p:nvPicPr>
        <p:blipFill rotWithShape="1">
          <a:blip r:embed="rId3">
            <a:alphaModFix/>
          </a:blip>
          <a:srcRect l="-100000" t="-4970" r="100000" b="4970"/>
          <a:stretch/>
        </p:blipFill>
        <p:spPr>
          <a:xfrm>
            <a:off x="5569500" y="445025"/>
            <a:ext cx="1492051" cy="991749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24"/>
          <p:cNvSpPr txBox="1"/>
          <p:nvPr/>
        </p:nvSpPr>
        <p:spPr>
          <a:xfrm>
            <a:off x="2556350" y="1772788"/>
            <a:ext cx="17073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1. </a:t>
            </a:r>
            <a:r>
              <a:rPr lang="en-GB" sz="1200" b="1"/>
              <a:t>Pull</a:t>
            </a:r>
            <a:endParaRPr sz="1200"/>
          </a:p>
        </p:txBody>
      </p:sp>
      <p:sp>
        <p:nvSpPr>
          <p:cNvPr id="326" name="Google Shape;326;p24"/>
          <p:cNvSpPr txBox="1"/>
          <p:nvPr/>
        </p:nvSpPr>
        <p:spPr>
          <a:xfrm>
            <a:off x="6016475" y="1733338"/>
            <a:ext cx="2086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2. </a:t>
            </a:r>
            <a:r>
              <a:rPr lang="en-GB" sz="1200" b="1"/>
              <a:t>Ändern</a:t>
            </a:r>
            <a:endParaRPr sz="1200"/>
          </a:p>
        </p:txBody>
      </p:sp>
      <p:sp>
        <p:nvSpPr>
          <p:cNvPr id="327" name="Google Shape;327;p24"/>
          <p:cNvSpPr txBox="1"/>
          <p:nvPr/>
        </p:nvSpPr>
        <p:spPr>
          <a:xfrm>
            <a:off x="6065750" y="2973350"/>
            <a:ext cx="9639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3. </a:t>
            </a:r>
            <a:r>
              <a:rPr lang="en-GB" sz="1200" b="1"/>
              <a:t>Commit </a:t>
            </a:r>
            <a:endParaRPr sz="1200"/>
          </a:p>
        </p:txBody>
      </p:sp>
      <p:grpSp>
        <p:nvGrpSpPr>
          <p:cNvPr id="328" name="Google Shape;328;p24"/>
          <p:cNvGrpSpPr/>
          <p:nvPr/>
        </p:nvGrpSpPr>
        <p:grpSpPr>
          <a:xfrm>
            <a:off x="4295612" y="2139290"/>
            <a:ext cx="1199034" cy="834057"/>
            <a:chOff x="480730" y="2223975"/>
            <a:chExt cx="1664400" cy="1191000"/>
          </a:xfrm>
        </p:grpSpPr>
        <p:sp>
          <p:nvSpPr>
            <p:cNvPr id="329" name="Google Shape;329;p24"/>
            <p:cNvSpPr/>
            <p:nvPr/>
          </p:nvSpPr>
          <p:spPr>
            <a:xfrm>
              <a:off x="480730" y="2223975"/>
              <a:ext cx="1664400" cy="1191000"/>
            </a:xfrm>
            <a:prstGeom prst="snip1Rect">
              <a:avLst>
                <a:gd name="adj" fmla="val 42232"/>
              </a:avLst>
            </a:prstGeom>
            <a:solidFill>
              <a:srgbClr val="FFE599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30" name="Google Shape;330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37001" y="2742801"/>
              <a:ext cx="274251" cy="365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1" name="Google Shape;331;p24"/>
            <p:cNvSpPr/>
            <p:nvPr/>
          </p:nvSpPr>
          <p:spPr>
            <a:xfrm>
              <a:off x="1754576" y="2756453"/>
              <a:ext cx="238500" cy="338400"/>
            </a:xfrm>
            <a:prstGeom prst="snip1Rect">
              <a:avLst>
                <a:gd name="adj" fmla="val 30228"/>
              </a:avLst>
            </a:prstGeom>
            <a:solidFill>
              <a:srgbClr val="6D9EE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pic>
          <p:nvPicPr>
            <p:cNvPr id="332" name="Google Shape;332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009526" y="2742801"/>
              <a:ext cx="274250" cy="3656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3" name="Google Shape;333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382051" y="2742798"/>
              <a:ext cx="274250" cy="365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34" name="Google Shape;334;p24"/>
          <p:cNvGrpSpPr/>
          <p:nvPr/>
        </p:nvGrpSpPr>
        <p:grpSpPr>
          <a:xfrm>
            <a:off x="292779" y="1581916"/>
            <a:ext cx="1900557" cy="2143788"/>
            <a:chOff x="112075" y="1803225"/>
            <a:chExt cx="2203800" cy="2430875"/>
          </a:xfrm>
        </p:grpSpPr>
        <p:sp>
          <p:nvSpPr>
            <p:cNvPr id="335" name="Google Shape;335;p24"/>
            <p:cNvSpPr/>
            <p:nvPr/>
          </p:nvSpPr>
          <p:spPr>
            <a:xfrm>
              <a:off x="263650" y="1803225"/>
              <a:ext cx="2018100" cy="2030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4"/>
            <p:cNvSpPr txBox="1"/>
            <p:nvPr/>
          </p:nvSpPr>
          <p:spPr>
            <a:xfrm>
              <a:off x="112075" y="3868400"/>
              <a:ext cx="22038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/>
                <a:t>ETH Git-Server</a:t>
              </a:r>
              <a:endParaRPr sz="1800"/>
            </a:p>
          </p:txBody>
        </p:sp>
        <p:grpSp>
          <p:nvGrpSpPr>
            <p:cNvPr id="337" name="Google Shape;337;p24"/>
            <p:cNvGrpSpPr/>
            <p:nvPr/>
          </p:nvGrpSpPr>
          <p:grpSpPr>
            <a:xfrm>
              <a:off x="480730" y="2223975"/>
              <a:ext cx="1664400" cy="1191000"/>
              <a:chOff x="480730" y="2223975"/>
              <a:chExt cx="1664400" cy="1191000"/>
            </a:xfrm>
          </p:grpSpPr>
          <p:sp>
            <p:nvSpPr>
              <p:cNvPr id="338" name="Google Shape;338;p24"/>
              <p:cNvSpPr/>
              <p:nvPr/>
            </p:nvSpPr>
            <p:spPr>
              <a:xfrm>
                <a:off x="480730" y="2223975"/>
                <a:ext cx="1664400" cy="1191000"/>
              </a:xfrm>
              <a:prstGeom prst="snip1Rect">
                <a:avLst>
                  <a:gd name="adj" fmla="val 42232"/>
                </a:avLst>
              </a:prstGeom>
              <a:solidFill>
                <a:srgbClr val="FFE599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339" name="Google Shape;339;p24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637001" y="2742801"/>
                <a:ext cx="274251" cy="3657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40" name="Google Shape;340;p24"/>
              <p:cNvSpPr/>
              <p:nvPr/>
            </p:nvSpPr>
            <p:spPr>
              <a:xfrm>
                <a:off x="1754576" y="2756453"/>
                <a:ext cx="238500" cy="338400"/>
              </a:xfrm>
              <a:prstGeom prst="snip1Rect">
                <a:avLst>
                  <a:gd name="adj" fmla="val 30228"/>
                </a:avLst>
              </a:prstGeom>
              <a:solidFill>
                <a:srgbClr val="6D9EEB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latin typeface="Source Code Pro"/>
                  <a:ea typeface="Source Code Pro"/>
                  <a:cs typeface="Source Code Pro"/>
                  <a:sym typeface="Source Code Pro"/>
                </a:endParaRPr>
              </a:p>
            </p:txBody>
          </p:sp>
          <p:pic>
            <p:nvPicPr>
              <p:cNvPr id="341" name="Google Shape;341;p24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1009526" y="2742801"/>
                <a:ext cx="274250" cy="36569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42" name="Google Shape;342;p24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1382051" y="2742798"/>
                <a:ext cx="274250" cy="36569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43" name="Google Shape;343;p2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00271" y="2084750"/>
              <a:ext cx="693925" cy="44305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pic>
        <p:nvPicPr>
          <p:cNvPr id="344" name="Google Shape;344;p2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230242" y="2117852"/>
            <a:ext cx="449199" cy="286800"/>
          </a:xfrm>
          <a:prstGeom prst="rect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45" name="Google Shape;345;p24"/>
          <p:cNvSpPr txBox="1"/>
          <p:nvPr/>
        </p:nvSpPr>
        <p:spPr>
          <a:xfrm>
            <a:off x="2480150" y="2696800"/>
            <a:ext cx="8175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4. </a:t>
            </a:r>
            <a:r>
              <a:rPr lang="en-GB" sz="1200" b="1"/>
              <a:t>Push</a:t>
            </a:r>
            <a:endParaRPr sz="1200"/>
          </a:p>
        </p:txBody>
      </p:sp>
      <p:sp>
        <p:nvSpPr>
          <p:cNvPr id="346" name="Google Shape;346;p24"/>
          <p:cNvSpPr/>
          <p:nvPr/>
        </p:nvSpPr>
        <p:spPr>
          <a:xfrm rot="-10799107">
            <a:off x="6031550" y="2055900"/>
            <a:ext cx="1154400" cy="3441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4"/>
          <p:cNvSpPr/>
          <p:nvPr/>
        </p:nvSpPr>
        <p:spPr>
          <a:xfrm rot="808">
            <a:off x="2325325" y="2973500"/>
            <a:ext cx="1276500" cy="3441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4"/>
          <p:cNvSpPr/>
          <p:nvPr/>
        </p:nvSpPr>
        <p:spPr>
          <a:xfrm rot="808">
            <a:off x="5909450" y="2725175"/>
            <a:ext cx="1276500" cy="3441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9" name="Google Shape;349;p24"/>
          <p:cNvGrpSpPr/>
          <p:nvPr/>
        </p:nvGrpSpPr>
        <p:grpSpPr>
          <a:xfrm>
            <a:off x="6935079" y="3019120"/>
            <a:ext cx="249000" cy="360600"/>
            <a:chOff x="5076904" y="3757095"/>
            <a:chExt cx="249000" cy="360600"/>
          </a:xfrm>
        </p:grpSpPr>
        <p:sp>
          <p:nvSpPr>
            <p:cNvPr id="350" name="Google Shape;350;p24"/>
            <p:cNvSpPr/>
            <p:nvPr/>
          </p:nvSpPr>
          <p:spPr>
            <a:xfrm>
              <a:off x="5076904" y="3757095"/>
              <a:ext cx="249000" cy="360600"/>
            </a:xfrm>
            <a:prstGeom prst="snip1Rect">
              <a:avLst>
                <a:gd name="adj" fmla="val 30228"/>
              </a:avLst>
            </a:prstGeom>
            <a:solidFill>
              <a:srgbClr val="6D9EE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sp>
          <p:nvSpPr>
            <p:cNvPr id="351" name="Google Shape;351;p24"/>
            <p:cNvSpPr/>
            <p:nvPr/>
          </p:nvSpPr>
          <p:spPr>
            <a:xfrm>
              <a:off x="5092675" y="3950325"/>
              <a:ext cx="215700" cy="732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2" name="Google Shape;352;p24"/>
          <p:cNvSpPr/>
          <p:nvPr/>
        </p:nvSpPr>
        <p:spPr>
          <a:xfrm>
            <a:off x="6875404" y="1715614"/>
            <a:ext cx="249000" cy="360600"/>
          </a:xfrm>
          <a:prstGeom prst="snip1Rect">
            <a:avLst>
              <a:gd name="adj" fmla="val 30228"/>
            </a:avLst>
          </a:prstGeom>
          <a:solidFill>
            <a:srgbClr val="6D9EE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grpSp>
        <p:nvGrpSpPr>
          <p:cNvPr id="353" name="Google Shape;353;p24"/>
          <p:cNvGrpSpPr/>
          <p:nvPr/>
        </p:nvGrpSpPr>
        <p:grpSpPr>
          <a:xfrm>
            <a:off x="3193917" y="2651852"/>
            <a:ext cx="215709" cy="340587"/>
            <a:chOff x="5076904" y="3757095"/>
            <a:chExt cx="249000" cy="360600"/>
          </a:xfrm>
        </p:grpSpPr>
        <p:sp>
          <p:nvSpPr>
            <p:cNvPr id="354" name="Google Shape;354;p24"/>
            <p:cNvSpPr/>
            <p:nvPr/>
          </p:nvSpPr>
          <p:spPr>
            <a:xfrm>
              <a:off x="5076904" y="3757095"/>
              <a:ext cx="249000" cy="360600"/>
            </a:xfrm>
            <a:prstGeom prst="snip1Rect">
              <a:avLst>
                <a:gd name="adj" fmla="val 30228"/>
              </a:avLst>
            </a:prstGeom>
            <a:solidFill>
              <a:srgbClr val="6D9EE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sp>
          <p:nvSpPr>
            <p:cNvPr id="355" name="Google Shape;355;p24"/>
            <p:cNvSpPr/>
            <p:nvPr/>
          </p:nvSpPr>
          <p:spPr>
            <a:xfrm>
              <a:off x="5092675" y="3950325"/>
              <a:ext cx="215700" cy="732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6" name="Google Shape;356;p24"/>
          <p:cNvSpPr txBox="1"/>
          <p:nvPr/>
        </p:nvSpPr>
        <p:spPr>
          <a:xfrm>
            <a:off x="3892429" y="3403205"/>
            <a:ext cx="1900500" cy="3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Lokales Repo</a:t>
            </a:r>
            <a:endParaRPr sz="1800"/>
          </a:p>
        </p:txBody>
      </p:sp>
      <p:sp>
        <p:nvSpPr>
          <p:cNvPr id="357" name="Google Shape;357;p24"/>
          <p:cNvSpPr/>
          <p:nvPr/>
        </p:nvSpPr>
        <p:spPr>
          <a:xfrm>
            <a:off x="3173529" y="1715614"/>
            <a:ext cx="249000" cy="360600"/>
          </a:xfrm>
          <a:prstGeom prst="snip1Rect">
            <a:avLst>
              <a:gd name="adj" fmla="val 30228"/>
            </a:avLst>
          </a:prstGeom>
          <a:solidFill>
            <a:srgbClr val="6D9EE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Git in Eclipse</a:t>
            </a:r>
            <a:endParaRPr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569C7-9F99-4CB3-B6B5-596B69138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EBNF :)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952397775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Weshalb EBNF?</a:t>
            </a:r>
            <a:endParaRPr/>
          </a:p>
        </p:txBody>
      </p:sp>
      <p:sp>
        <p:nvSpPr>
          <p:cNvPr id="387" name="Google Shape;387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GB" sz="2800" i="1" dirty="0"/>
              <a:t>EBNF </a:t>
            </a:r>
            <a:r>
              <a:rPr lang="en-GB" sz="2800" i="1" dirty="0" err="1"/>
              <a:t>ermöglicht</a:t>
            </a:r>
            <a:r>
              <a:rPr lang="en-GB" sz="2800" i="1" dirty="0"/>
              <a:t> das </a:t>
            </a:r>
            <a:r>
              <a:rPr lang="en-GB" sz="2800" i="1" dirty="0" err="1"/>
              <a:t>Formalisieren</a:t>
            </a:r>
            <a:r>
              <a:rPr lang="en-GB" sz="2800" i="1" dirty="0"/>
              <a:t> der Syntax </a:t>
            </a:r>
            <a:r>
              <a:rPr lang="en-GB" sz="2800" i="1" dirty="0" err="1"/>
              <a:t>einer</a:t>
            </a:r>
            <a:r>
              <a:rPr lang="en-GB" sz="2800" i="1" dirty="0"/>
              <a:t> </a:t>
            </a:r>
            <a:r>
              <a:rPr lang="en-GB" sz="2800" i="1" dirty="0" err="1"/>
              <a:t>Sprache</a:t>
            </a:r>
            <a:r>
              <a:rPr lang="en-GB" sz="2800" i="1" dirty="0"/>
              <a:t>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Formalisierung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</a:t>
            </a:r>
            <a:r>
              <a:rPr lang="en-GB" dirty="0" err="1"/>
              <a:t>Sprache</a:t>
            </a:r>
            <a:r>
              <a:rPr lang="en-GB" dirty="0"/>
              <a:t>	</a:t>
            </a:r>
            <a:endParaRPr dirty="0"/>
          </a:p>
        </p:txBody>
      </p:sp>
      <p:sp>
        <p:nvSpPr>
          <p:cNvPr id="387" name="Google Shape;387;p2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GB" sz="1800" b="1" dirty="0"/>
              <a:t>Syntax</a:t>
            </a:r>
          </a:p>
          <a:p>
            <a:pPr marL="285750" indent="-285750"/>
            <a:r>
              <a:rPr lang="en-GB" sz="1800" dirty="0" err="1"/>
              <a:t>Beschreibt</a:t>
            </a:r>
            <a:r>
              <a:rPr lang="en-GB" sz="1800" dirty="0"/>
              <a:t>, </a:t>
            </a:r>
            <a:r>
              <a:rPr lang="en-GB" sz="1800" dirty="0" err="1"/>
              <a:t>welche</a:t>
            </a:r>
            <a:r>
              <a:rPr lang="en-GB" sz="1800" dirty="0"/>
              <a:t> </a:t>
            </a:r>
            <a:r>
              <a:rPr lang="en-GB" sz="1800" dirty="0" err="1"/>
              <a:t>Anordnungen</a:t>
            </a:r>
            <a:r>
              <a:rPr lang="en-GB" sz="1800" dirty="0"/>
              <a:t> von </a:t>
            </a:r>
            <a:r>
              <a:rPr lang="en-GB" sz="1800" dirty="0" err="1"/>
              <a:t>Wörtern</a:t>
            </a:r>
            <a:r>
              <a:rPr lang="en-GB" sz="1800" dirty="0"/>
              <a:t> </a:t>
            </a:r>
            <a:r>
              <a:rPr lang="en-GB" sz="1800" dirty="0" err="1"/>
              <a:t>erlaubt</a:t>
            </a:r>
            <a:r>
              <a:rPr lang="en-GB" sz="1800" dirty="0"/>
              <a:t> </a:t>
            </a:r>
            <a:r>
              <a:rPr lang="en-GB" sz="1800" dirty="0" err="1"/>
              <a:t>sind</a:t>
            </a:r>
            <a:endParaRPr lang="en-GB" sz="1800" dirty="0"/>
          </a:p>
          <a:p>
            <a:pPr marL="285750" indent="-285750"/>
            <a:r>
              <a:rPr lang="en-GB" sz="1800" dirty="0" err="1"/>
              <a:t>Unabhängig</a:t>
            </a:r>
            <a:r>
              <a:rPr lang="en-GB" sz="1800" dirty="0"/>
              <a:t> von </a:t>
            </a:r>
            <a:r>
              <a:rPr lang="en-GB" sz="1800" dirty="0" err="1"/>
              <a:t>einer</a:t>
            </a:r>
            <a:r>
              <a:rPr lang="en-GB" sz="1800" dirty="0"/>
              <a:t> “</a:t>
            </a:r>
            <a:r>
              <a:rPr lang="en-GB" sz="1800" dirty="0" err="1"/>
              <a:t>sinnvollen</a:t>
            </a:r>
            <a:r>
              <a:rPr lang="en-GB" sz="1800" dirty="0"/>
              <a:t>” </a:t>
            </a:r>
            <a:r>
              <a:rPr lang="en-GB" sz="1800" dirty="0" err="1"/>
              <a:t>Bedeutung</a:t>
            </a:r>
            <a:br>
              <a:rPr lang="en-GB" sz="1800" dirty="0"/>
            </a:br>
            <a:endParaRPr lang="en-GB" sz="800" dirty="0"/>
          </a:p>
          <a:p>
            <a:pPr marL="0" indent="0">
              <a:buNone/>
            </a:pPr>
            <a:r>
              <a:rPr lang="en-GB" sz="1800" dirty="0">
                <a:solidFill>
                  <a:srgbClr val="00B050"/>
                </a:solidFill>
              </a:rPr>
              <a:t>+</a:t>
            </a:r>
            <a:r>
              <a:rPr lang="en-GB" sz="1800" dirty="0"/>
              <a:t> “Der Mond </a:t>
            </a:r>
            <a:r>
              <a:rPr lang="en-GB" sz="1800" dirty="0" err="1"/>
              <a:t>scheint</a:t>
            </a:r>
            <a:r>
              <a:rPr lang="en-GB" sz="1800" dirty="0"/>
              <a:t> hell.”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B050"/>
                </a:solidFill>
              </a:rPr>
              <a:t>+</a:t>
            </a:r>
            <a:r>
              <a:rPr lang="en-GB" sz="1800" dirty="0"/>
              <a:t> “Der Ball </a:t>
            </a:r>
            <a:r>
              <a:rPr lang="en-GB" sz="1800" dirty="0" err="1"/>
              <a:t>liebt</a:t>
            </a:r>
            <a:r>
              <a:rPr lang="en-GB" sz="1800" dirty="0"/>
              <a:t> den Himmel.”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B050"/>
                </a:solidFill>
              </a:rPr>
              <a:t>+ </a:t>
            </a:r>
            <a:r>
              <a:rPr lang="en-GB" sz="1800" dirty="0"/>
              <a:t>(23 + 6) * 2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B050"/>
                </a:solidFill>
              </a:rPr>
              <a:t>+ </a:t>
            </a:r>
            <a:r>
              <a:rPr lang="en-GB" sz="1800" dirty="0"/>
              <a:t>10 / 0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C00000"/>
                </a:solidFill>
              </a:rPr>
              <a:t>-</a:t>
            </a:r>
            <a:r>
              <a:rPr lang="en-GB" sz="1800" dirty="0"/>
              <a:t> “</a:t>
            </a:r>
            <a:r>
              <a:rPr lang="en-GB" sz="1800" dirty="0" err="1"/>
              <a:t>Gehen</a:t>
            </a:r>
            <a:r>
              <a:rPr lang="en-GB" sz="1800" dirty="0"/>
              <a:t> </a:t>
            </a:r>
            <a:r>
              <a:rPr lang="en-GB" sz="1800" dirty="0" err="1"/>
              <a:t>schreiben</a:t>
            </a:r>
            <a:r>
              <a:rPr lang="en-GB" sz="1800" dirty="0"/>
              <a:t>.”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C00000"/>
                </a:solidFill>
              </a:rPr>
              <a:t>- </a:t>
            </a:r>
            <a:r>
              <a:rPr lang="en-GB" sz="1800" dirty="0"/>
              <a:t>(23 + ) 2 *</a:t>
            </a:r>
          </a:p>
          <a:p>
            <a:pPr marL="0" indent="0">
              <a:buNone/>
            </a:pPr>
            <a:endParaRPr lang="en-GB" sz="1800" dirty="0"/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21B80E7-240D-4B10-880E-B4FF78422268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800" b="1" dirty="0" err="1"/>
              <a:t>Semantik</a:t>
            </a:r>
            <a:endParaRPr lang="en-GB" sz="1800" b="1" dirty="0"/>
          </a:p>
          <a:p>
            <a:pPr marL="285750" indent="-285750"/>
            <a:r>
              <a:rPr lang="en-GB" sz="1800" dirty="0" err="1"/>
              <a:t>Definiert</a:t>
            </a:r>
            <a:r>
              <a:rPr lang="en-GB" sz="1800" dirty="0"/>
              <a:t> die </a:t>
            </a:r>
            <a:r>
              <a:rPr lang="en-GB" sz="1800" dirty="0" err="1"/>
              <a:t>Bedeutung</a:t>
            </a:r>
            <a:r>
              <a:rPr lang="en-GB" sz="1800" dirty="0"/>
              <a:t> </a:t>
            </a:r>
            <a:r>
              <a:rPr lang="en-GB" sz="1800" dirty="0" err="1"/>
              <a:t>einzelner</a:t>
            </a:r>
            <a:r>
              <a:rPr lang="en-GB" sz="1800" dirty="0"/>
              <a:t> </a:t>
            </a:r>
            <a:r>
              <a:rPr lang="en-GB" sz="1800" dirty="0" err="1"/>
              <a:t>Wörter</a:t>
            </a:r>
            <a:r>
              <a:rPr lang="en-GB" sz="1800" dirty="0"/>
              <a:t> und </a:t>
            </a:r>
            <a:r>
              <a:rPr lang="en-GB" sz="1800" dirty="0" err="1"/>
              <a:t>Sätze</a:t>
            </a:r>
            <a:r>
              <a:rPr lang="en-GB" sz="1800" dirty="0"/>
              <a:t>.</a:t>
            </a:r>
          </a:p>
          <a:p>
            <a:pPr marL="139700" indent="0">
              <a:buNone/>
            </a:pPr>
            <a:endParaRPr lang="de-CH" sz="1800" dirty="0"/>
          </a:p>
          <a:p>
            <a:pPr marL="139700" indent="0">
              <a:buNone/>
            </a:pPr>
            <a:r>
              <a:rPr lang="de-CH" sz="1800" dirty="0"/>
              <a:t>(23 + 6) * 2 = 58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D656648-8718-41DD-B5BA-5C56898BA84D}"/>
              </a:ext>
            </a:extLst>
          </p:cNvPr>
          <p:cNvGrpSpPr/>
          <p:nvPr/>
        </p:nvGrpSpPr>
        <p:grpSpPr>
          <a:xfrm>
            <a:off x="227144" y="1152475"/>
            <a:ext cx="4775847" cy="3891286"/>
            <a:chOff x="227144" y="1152475"/>
            <a:chExt cx="4775847" cy="3891286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F3759A7-2FBE-4AB2-B267-D1EF42B5AE67}"/>
                </a:ext>
              </a:extLst>
            </p:cNvPr>
            <p:cNvSpPr/>
            <p:nvPr/>
          </p:nvSpPr>
          <p:spPr>
            <a:xfrm>
              <a:off x="227144" y="1152475"/>
              <a:ext cx="4344856" cy="3891286"/>
            </a:xfrm>
            <a:prstGeom prst="rect">
              <a:avLst/>
            </a:prstGeom>
            <a:no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AA65E0F-35DF-4AEB-8C20-86723027776D}"/>
                </a:ext>
              </a:extLst>
            </p:cNvPr>
            <p:cNvSpPr txBox="1"/>
            <p:nvPr/>
          </p:nvSpPr>
          <p:spPr>
            <a:xfrm>
              <a:off x="3121774" y="4363990"/>
              <a:ext cx="18812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5"/>
                  </a:solidFill>
                </a:rPr>
                <a:t>EBNF</a:t>
              </a:r>
              <a:endParaRPr lang="de-CH" sz="3600" dirty="0">
                <a:solidFill>
                  <a:schemeClr val="accent5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608763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1DEAE-CF18-4A51-BCE1-58DDB7CEF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Hi!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15989539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489BB-2EA9-4569-8AC8-769DD4B37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Formalisierung</a:t>
            </a:r>
            <a:r>
              <a:rPr lang="en-US" dirty="0"/>
              <a:t> der Syntax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einfachen</a:t>
            </a:r>
            <a:r>
              <a:rPr lang="en-US" dirty="0"/>
              <a:t> </a:t>
            </a:r>
            <a:r>
              <a:rPr lang="en-US" dirty="0" err="1"/>
              <a:t>Sprache</a:t>
            </a:r>
            <a:endParaRPr lang="de-C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8D44AE-395D-4B65-A48C-8493487051DC}"/>
              </a:ext>
            </a:extLst>
          </p:cNvPr>
          <p:cNvSpPr txBox="1"/>
          <p:nvPr/>
        </p:nvSpPr>
        <p:spPr>
          <a:xfrm>
            <a:off x="1199786" y="1607710"/>
            <a:ext cx="67444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1"/>
                </a:solidFill>
              </a:rPr>
              <a:t>Der</a:t>
            </a:r>
            <a:r>
              <a:rPr lang="en-US" sz="4000" dirty="0"/>
              <a:t> </a:t>
            </a:r>
            <a:r>
              <a:rPr lang="en-US" sz="4000" dirty="0">
                <a:solidFill>
                  <a:schemeClr val="accent5"/>
                </a:solidFill>
              </a:rPr>
              <a:t>Hund </a:t>
            </a:r>
            <a:r>
              <a:rPr lang="en-US" sz="4000" dirty="0" err="1">
                <a:solidFill>
                  <a:srgbClr val="0070C0"/>
                </a:solidFill>
              </a:rPr>
              <a:t>bellt</a:t>
            </a:r>
            <a:r>
              <a:rPr lang="en-US" sz="4000" dirty="0">
                <a:solidFill>
                  <a:srgbClr val="0070C0"/>
                </a:solidFill>
              </a:rPr>
              <a:t> </a:t>
            </a:r>
            <a:r>
              <a:rPr lang="en-US" sz="4000" dirty="0" err="1">
                <a:solidFill>
                  <a:srgbClr val="92D050"/>
                </a:solidFill>
              </a:rPr>
              <a:t>leise</a:t>
            </a:r>
            <a:r>
              <a:rPr lang="en-US" sz="4000" dirty="0"/>
              <a:t>.</a:t>
            </a:r>
            <a:endParaRPr lang="de-CH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0E1445-3620-4976-ACDB-79597CEA63E0}"/>
              </a:ext>
            </a:extLst>
          </p:cNvPr>
          <p:cNvSpPr txBox="1"/>
          <p:nvPr/>
        </p:nvSpPr>
        <p:spPr>
          <a:xfrm>
            <a:off x="841597" y="2825471"/>
            <a:ext cx="7460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accent1"/>
                </a:solidFill>
              </a:rPr>
              <a:t>Pronomen</a:t>
            </a:r>
            <a:r>
              <a:rPr lang="en-US" sz="2400" dirty="0">
                <a:solidFill>
                  <a:schemeClr val="tx1"/>
                </a:solidFill>
              </a:rPr>
              <a:t> + </a:t>
            </a:r>
            <a:r>
              <a:rPr lang="en-US" sz="2400" dirty="0" err="1">
                <a:solidFill>
                  <a:schemeClr val="accent5"/>
                </a:solidFill>
              </a:rPr>
              <a:t>Subjekt</a:t>
            </a:r>
            <a:r>
              <a:rPr lang="en-US" sz="2400" dirty="0">
                <a:solidFill>
                  <a:schemeClr val="tx1"/>
                </a:solidFill>
              </a:rPr>
              <a:t> + </a:t>
            </a:r>
            <a:r>
              <a:rPr lang="en-US" sz="2400" dirty="0">
                <a:solidFill>
                  <a:srgbClr val="0070C0"/>
                </a:solidFill>
              </a:rPr>
              <a:t>Verb</a:t>
            </a:r>
            <a:r>
              <a:rPr lang="en-US" sz="2400" dirty="0">
                <a:solidFill>
                  <a:schemeClr val="tx1"/>
                </a:solidFill>
              </a:rPr>
              <a:t> + </a:t>
            </a:r>
            <a:r>
              <a:rPr lang="en-US" sz="2400" dirty="0" err="1">
                <a:solidFill>
                  <a:srgbClr val="92D050"/>
                </a:solidFill>
              </a:rPr>
              <a:t>Adjektiv</a:t>
            </a:r>
            <a:r>
              <a:rPr lang="en-US" sz="2400" dirty="0">
                <a:solidFill>
                  <a:schemeClr val="tx1"/>
                </a:solidFill>
              </a:rPr>
              <a:t> + </a:t>
            </a:r>
            <a:r>
              <a:rPr lang="en-US" sz="2400" dirty="0" err="1">
                <a:solidFill>
                  <a:schemeClr val="tx1"/>
                </a:solidFill>
              </a:rPr>
              <a:t>Satzzeichen</a:t>
            </a:r>
            <a:endParaRPr lang="de-CH" sz="2400" dirty="0">
              <a:solidFill>
                <a:schemeClr val="tx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D3DE441-2DF2-4786-B07A-A2037DE48CA3}"/>
              </a:ext>
            </a:extLst>
          </p:cNvPr>
          <p:cNvGrpSpPr/>
          <p:nvPr/>
        </p:nvGrpSpPr>
        <p:grpSpPr>
          <a:xfrm>
            <a:off x="920226" y="3441919"/>
            <a:ext cx="6683271" cy="738664"/>
            <a:chOff x="920226" y="3441919"/>
            <a:chExt cx="6683271" cy="73866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F681EA0-F1BB-4F67-AF0E-BDF983D43881}"/>
                </a:ext>
              </a:extLst>
            </p:cNvPr>
            <p:cNvSpPr txBox="1"/>
            <p:nvPr/>
          </p:nvSpPr>
          <p:spPr>
            <a:xfrm>
              <a:off x="920226" y="3441919"/>
              <a:ext cx="1409457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Der</a:t>
              </a:r>
            </a:p>
            <a:p>
              <a:r>
                <a:rPr lang="en-US" dirty="0"/>
                <a:t>Die</a:t>
              </a:r>
            </a:p>
            <a:p>
              <a:r>
                <a:rPr lang="en-US" dirty="0"/>
                <a:t>Das</a:t>
              </a:r>
              <a:endParaRPr lang="de-CH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FC8A811-687A-4704-91AD-9253F85CE38E}"/>
                </a:ext>
              </a:extLst>
            </p:cNvPr>
            <p:cNvSpPr txBox="1"/>
            <p:nvPr/>
          </p:nvSpPr>
          <p:spPr>
            <a:xfrm>
              <a:off x="2668456" y="3441919"/>
              <a:ext cx="1181343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Erster</a:t>
              </a:r>
              <a:r>
                <a:rPr lang="en-US" dirty="0"/>
                <a:t> </a:t>
              </a:r>
              <a:r>
                <a:rPr lang="en-US" dirty="0" err="1"/>
                <a:t>Buchstabe</a:t>
              </a:r>
              <a:r>
                <a:rPr lang="en-US" dirty="0"/>
                <a:t> gross</a:t>
              </a:r>
              <a:endParaRPr lang="de-CH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1CBC6BA-85B1-4BDE-A174-C8DECD7AF0D5}"/>
                </a:ext>
              </a:extLst>
            </p:cNvPr>
            <p:cNvSpPr txBox="1"/>
            <p:nvPr/>
          </p:nvSpPr>
          <p:spPr>
            <a:xfrm>
              <a:off x="4026466" y="3441919"/>
              <a:ext cx="1181343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Alle </a:t>
              </a:r>
              <a:r>
                <a:rPr lang="en-US" dirty="0" err="1"/>
                <a:t>Buchstaben</a:t>
              </a:r>
              <a:r>
                <a:rPr lang="en-US" dirty="0"/>
                <a:t> </a:t>
              </a:r>
              <a:r>
                <a:rPr lang="en-US" dirty="0" err="1"/>
                <a:t>klein</a:t>
              </a:r>
              <a:endParaRPr lang="de-CH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6DC3708-4661-4563-93C1-9FF188C56CFF}"/>
                </a:ext>
              </a:extLst>
            </p:cNvPr>
            <p:cNvSpPr txBox="1"/>
            <p:nvPr/>
          </p:nvSpPr>
          <p:spPr>
            <a:xfrm>
              <a:off x="5104914" y="3441919"/>
              <a:ext cx="1181343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Alle </a:t>
              </a:r>
              <a:r>
                <a:rPr lang="en-US" dirty="0" err="1"/>
                <a:t>Buchstaben</a:t>
              </a:r>
              <a:r>
                <a:rPr lang="en-US" dirty="0"/>
                <a:t> </a:t>
              </a:r>
              <a:r>
                <a:rPr lang="en-US" dirty="0" err="1"/>
                <a:t>klein</a:t>
              </a:r>
              <a:endParaRPr lang="de-CH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C647B7-ECAE-4050-9AA3-B1885536001B}"/>
                </a:ext>
              </a:extLst>
            </p:cNvPr>
            <p:cNvSpPr txBox="1"/>
            <p:nvPr/>
          </p:nvSpPr>
          <p:spPr>
            <a:xfrm>
              <a:off x="6422154" y="3441919"/>
              <a:ext cx="1181343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.</a:t>
              </a:r>
            </a:p>
            <a:p>
              <a:r>
                <a:rPr lang="en-US" dirty="0"/>
                <a:t>?</a:t>
              </a:r>
              <a:endParaRPr lang="de-CH" dirty="0"/>
            </a:p>
            <a:p>
              <a:r>
                <a:rPr lang="de-CH" dirty="0"/>
                <a:t>!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463377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231F9-8FEC-4B46-AC48-0BBEB9F55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Anwendungen</a:t>
            </a:r>
            <a:r>
              <a:rPr lang="en-US" dirty="0"/>
              <a:t> von EBNF in der </a:t>
            </a:r>
            <a:r>
              <a:rPr lang="en-US" dirty="0" err="1"/>
              <a:t>Informatik</a:t>
            </a:r>
            <a:endParaRPr lang="de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9E9C4E-EE14-4261-B4B3-D4DD5C11A5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Definition der </a:t>
            </a:r>
            <a:r>
              <a:rPr lang="en-US" dirty="0" err="1"/>
              <a:t>erlaubten</a:t>
            </a:r>
            <a:r>
              <a:rPr lang="en-US" dirty="0"/>
              <a:t> </a:t>
            </a:r>
            <a:r>
              <a:rPr lang="en-US" dirty="0" err="1"/>
              <a:t>Befehle</a:t>
            </a:r>
            <a:r>
              <a:rPr lang="en-US" dirty="0"/>
              <a:t> in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Programmiersprache</a:t>
            </a:r>
            <a:endParaRPr lang="en-US" dirty="0"/>
          </a:p>
          <a:p>
            <a:r>
              <a:rPr lang="en-US" dirty="0" err="1"/>
              <a:t>Beweis</a:t>
            </a:r>
            <a:r>
              <a:rPr lang="en-US" dirty="0"/>
              <a:t> der </a:t>
            </a:r>
            <a:r>
              <a:rPr lang="en-US" dirty="0" err="1"/>
              <a:t>Korrektheit</a:t>
            </a:r>
            <a:r>
              <a:rPr lang="en-US" dirty="0"/>
              <a:t> </a:t>
            </a:r>
            <a:r>
              <a:rPr lang="en-US" dirty="0" err="1"/>
              <a:t>eines</a:t>
            </a:r>
            <a:r>
              <a:rPr lang="en-US" dirty="0"/>
              <a:t> </a:t>
            </a:r>
            <a:r>
              <a:rPr lang="en-US" dirty="0" err="1"/>
              <a:t>Programms</a:t>
            </a:r>
            <a:r>
              <a:rPr lang="en-US" dirty="0"/>
              <a:t> – </a:t>
            </a:r>
            <a:r>
              <a:rPr lang="en-US" dirty="0" err="1"/>
              <a:t>macht</a:t>
            </a:r>
            <a:r>
              <a:rPr lang="en-US" dirty="0"/>
              <a:t> </a:t>
            </a:r>
            <a:r>
              <a:rPr lang="en-US" dirty="0" err="1"/>
              <a:t>mein</a:t>
            </a:r>
            <a:r>
              <a:rPr lang="en-US" dirty="0"/>
              <a:t> Code was er </a:t>
            </a:r>
            <a:r>
              <a:rPr lang="en-US" dirty="0" err="1"/>
              <a:t>machen</a:t>
            </a:r>
            <a:r>
              <a:rPr lang="en-US" dirty="0"/>
              <a:t> </a:t>
            </a:r>
            <a:r>
              <a:rPr lang="en-US" dirty="0" err="1"/>
              <a:t>soll</a:t>
            </a:r>
            <a:r>
              <a:rPr lang="en-US" dirty="0"/>
              <a:t>?</a:t>
            </a:r>
          </a:p>
          <a:p>
            <a:r>
              <a:rPr lang="en-US" dirty="0"/>
              <a:t>Compiler – </a:t>
            </a:r>
            <a:r>
              <a:rPr lang="en-US" dirty="0" err="1"/>
              <a:t>Übersetzen</a:t>
            </a:r>
            <a:r>
              <a:rPr lang="en-US" dirty="0"/>
              <a:t> von Java in </a:t>
            </a:r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Prozessoren</a:t>
            </a:r>
            <a:r>
              <a:rPr lang="en-US" dirty="0"/>
              <a:t> </a:t>
            </a:r>
            <a:r>
              <a:rPr lang="en-US" dirty="0" err="1"/>
              <a:t>lesbare</a:t>
            </a:r>
            <a:r>
              <a:rPr lang="en-US" dirty="0"/>
              <a:t> </a:t>
            </a:r>
            <a:r>
              <a:rPr lang="en-US" dirty="0" err="1"/>
              <a:t>Sprache</a:t>
            </a:r>
            <a:r>
              <a:rPr lang="en-US" dirty="0"/>
              <a:t> (Assembly Code)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27562843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Definition </a:t>
            </a:r>
            <a:r>
              <a:rPr lang="en-GB" dirty="0" err="1"/>
              <a:t>eines</a:t>
            </a:r>
            <a:r>
              <a:rPr lang="en-GB" dirty="0"/>
              <a:t> for-Loops in Java</a:t>
            </a:r>
            <a:endParaRPr dirty="0"/>
          </a:p>
        </p:txBody>
      </p:sp>
      <p:sp>
        <p:nvSpPr>
          <p:cNvPr id="400" name="Google Shape;400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6CA9E88-30EE-4159-BC27-B7AE535D0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971" y="1083513"/>
            <a:ext cx="6641997" cy="3775852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Aufgabe 4 a)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69" name="Google Shape;36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22523"/>
            <a:ext cx="8520598" cy="533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E6ED9-6983-40A1-8F8C-09801ECEA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Wie </a:t>
            </a:r>
            <a:r>
              <a:rPr lang="en-US" dirty="0" err="1"/>
              <a:t>finde</a:t>
            </a:r>
            <a:r>
              <a:rPr lang="en-US" dirty="0"/>
              <a:t> ich </a:t>
            </a:r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passende</a:t>
            </a:r>
            <a:r>
              <a:rPr lang="en-US" dirty="0"/>
              <a:t> EBNF-</a:t>
            </a:r>
            <a:r>
              <a:rPr lang="en-US" dirty="0" err="1"/>
              <a:t>Beschreibung</a:t>
            </a:r>
            <a:r>
              <a:rPr lang="en-US" dirty="0"/>
              <a:t>?	</a:t>
            </a:r>
            <a:endParaRPr lang="de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5D1F81-D621-4851-878E-CFCFE132BA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375100" cy="3416400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dirty="0" err="1"/>
              <a:t>Starte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der </a:t>
            </a:r>
            <a:r>
              <a:rPr lang="en-US" dirty="0" err="1"/>
              <a:t>Beschreibung</a:t>
            </a:r>
            <a:r>
              <a:rPr lang="en-US" dirty="0"/>
              <a:t> des </a:t>
            </a:r>
            <a:r>
              <a:rPr lang="en-US" dirty="0" err="1"/>
              <a:t>Hauptsymbols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 err="1"/>
              <a:t>Teile</a:t>
            </a:r>
            <a:r>
              <a:rPr lang="en-US" dirty="0"/>
              <a:t> dieses Symbol auf, </a:t>
            </a:r>
            <a:r>
              <a:rPr lang="en-US" dirty="0" err="1"/>
              <a:t>indem</a:t>
            </a:r>
            <a:r>
              <a:rPr lang="en-US" dirty="0"/>
              <a:t> du </a:t>
            </a:r>
            <a:r>
              <a:rPr lang="en-US" dirty="0" err="1"/>
              <a:t>neue</a:t>
            </a:r>
            <a:r>
              <a:rPr lang="en-US" dirty="0"/>
              <a:t> </a:t>
            </a:r>
            <a:r>
              <a:rPr lang="en-US" dirty="0" err="1"/>
              <a:t>Symbole</a:t>
            </a:r>
            <a:r>
              <a:rPr lang="en-US" dirty="0"/>
              <a:t> </a:t>
            </a:r>
            <a:r>
              <a:rPr lang="en-US" dirty="0" err="1"/>
              <a:t>verwendest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 err="1"/>
              <a:t>Definiere</a:t>
            </a:r>
            <a:r>
              <a:rPr lang="en-US" dirty="0"/>
              <a:t> erst </a:t>
            </a:r>
            <a:r>
              <a:rPr lang="en-US" dirty="0" err="1"/>
              <a:t>jetzt</a:t>
            </a:r>
            <a:r>
              <a:rPr lang="en-US" dirty="0"/>
              <a:t> </a:t>
            </a:r>
            <a:r>
              <a:rPr lang="en-US" dirty="0" err="1"/>
              <a:t>diese</a:t>
            </a:r>
            <a:r>
              <a:rPr lang="en-US" dirty="0"/>
              <a:t> </a:t>
            </a:r>
            <a:r>
              <a:rPr lang="en-US" dirty="0" err="1"/>
              <a:t>neuen</a:t>
            </a:r>
            <a:r>
              <a:rPr lang="en-US" dirty="0"/>
              <a:t> </a:t>
            </a:r>
            <a:r>
              <a:rPr lang="en-US" dirty="0" err="1"/>
              <a:t>Symbole</a:t>
            </a:r>
            <a:r>
              <a:rPr lang="en-US" dirty="0"/>
              <a:t>. </a:t>
            </a:r>
            <a:r>
              <a:rPr lang="en-US" dirty="0" err="1"/>
              <a:t>Teile</a:t>
            </a:r>
            <a:r>
              <a:rPr lang="en-US" dirty="0"/>
              <a:t> </a:t>
            </a:r>
            <a:r>
              <a:rPr lang="en-US" dirty="0" err="1"/>
              <a:t>diese</a:t>
            </a:r>
            <a:r>
              <a:rPr lang="en-US" dirty="0"/>
              <a:t> </a:t>
            </a:r>
            <a:r>
              <a:rPr lang="en-US" dirty="0" err="1"/>
              <a:t>wenn</a:t>
            </a:r>
            <a:r>
              <a:rPr lang="en-US" dirty="0"/>
              <a:t> </a:t>
            </a:r>
            <a:r>
              <a:rPr lang="en-US" dirty="0" err="1"/>
              <a:t>nötig</a:t>
            </a:r>
            <a:r>
              <a:rPr lang="en-US" dirty="0"/>
              <a:t> </a:t>
            </a:r>
            <a:r>
              <a:rPr lang="en-US" dirty="0" err="1"/>
              <a:t>nochmals</a:t>
            </a:r>
            <a:r>
              <a:rPr lang="en-US" dirty="0"/>
              <a:t> auf.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644245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Aufgabe 4 b)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75" name="Google Shape;37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22529"/>
            <a:ext cx="8520599" cy="3117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Paritätstest</a:t>
            </a:r>
            <a:r>
              <a:rPr lang="en-GB" dirty="0"/>
              <a:t>	</a:t>
            </a:r>
            <a:endParaRPr dirty="0"/>
          </a:p>
        </p:txBody>
      </p:sp>
      <p:sp>
        <p:nvSpPr>
          <p:cNvPr id="381" name="Google Shape;381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 err="1"/>
              <a:t>Einfache</a:t>
            </a:r>
            <a:r>
              <a:rPr lang="en-US" dirty="0"/>
              <a:t> </a:t>
            </a:r>
            <a:r>
              <a:rPr lang="en-US" dirty="0" err="1"/>
              <a:t>Fehlerkorrektur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Daten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Binärformat</a:t>
            </a:r>
            <a:r>
              <a:rPr lang="en-US" dirty="0"/>
              <a:t> (0 und 1)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 err="1"/>
              <a:t>Hinzufügen</a:t>
            </a:r>
            <a:r>
              <a:rPr lang="en-US" dirty="0"/>
              <a:t> </a:t>
            </a:r>
            <a:r>
              <a:rPr lang="en-US" dirty="0" err="1"/>
              <a:t>eines</a:t>
            </a:r>
            <a:r>
              <a:rPr lang="en-US" dirty="0"/>
              <a:t> Bits, </a:t>
            </a:r>
            <a:r>
              <a:rPr lang="en-US" dirty="0" err="1"/>
              <a:t>sodass</a:t>
            </a:r>
            <a:r>
              <a:rPr lang="en-US" dirty="0"/>
              <a:t> die </a:t>
            </a:r>
            <a:r>
              <a:rPr lang="en-US" dirty="0" err="1"/>
              <a:t>Anzahl</a:t>
            </a:r>
            <a:r>
              <a:rPr lang="en-US" dirty="0"/>
              <a:t> </a:t>
            </a:r>
            <a:r>
              <a:rPr lang="en-US" i="1" dirty="0"/>
              <a:t>1</a:t>
            </a:r>
            <a:r>
              <a:rPr lang="en-US" dirty="0"/>
              <a:t> </a:t>
            </a:r>
            <a:r>
              <a:rPr lang="en-US" dirty="0" err="1"/>
              <a:t>gerade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: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-US" dirty="0"/>
          </a:p>
          <a:p>
            <a:pPr lvl="0"/>
            <a:r>
              <a:rPr lang="en-US" dirty="0"/>
              <a:t>EBNF-</a:t>
            </a:r>
            <a:r>
              <a:rPr lang="en-US" dirty="0" err="1"/>
              <a:t>Beschreibung</a:t>
            </a:r>
            <a:r>
              <a:rPr lang="en-US" dirty="0"/>
              <a:t>, </a:t>
            </a:r>
            <a:r>
              <a:rPr lang="en-US" dirty="0" err="1"/>
              <a:t>welche</a:t>
            </a:r>
            <a:r>
              <a:rPr lang="en-US" dirty="0"/>
              <a:t> alle </a:t>
            </a:r>
            <a:r>
              <a:rPr lang="en-US" dirty="0" err="1"/>
              <a:t>korrekten</a:t>
            </a:r>
            <a:r>
              <a:rPr lang="en-US" dirty="0"/>
              <a:t> </a:t>
            </a:r>
            <a:r>
              <a:rPr lang="en-US" dirty="0" err="1"/>
              <a:t>Bitfolgen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legal </a:t>
            </a:r>
            <a:r>
              <a:rPr lang="en-US" dirty="0" err="1"/>
              <a:t>erkennt</a:t>
            </a:r>
            <a:r>
              <a:rPr lang="en-US" dirty="0"/>
              <a:t>?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CC4010-5641-47BD-B426-08F53DCE310D}"/>
              </a:ext>
            </a:extLst>
          </p:cNvPr>
          <p:cNvSpPr txBox="1"/>
          <p:nvPr/>
        </p:nvSpPr>
        <p:spPr>
          <a:xfrm>
            <a:off x="1490353" y="2173185"/>
            <a:ext cx="11281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001010</a:t>
            </a:r>
            <a:endParaRPr lang="de-CH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DE5ACA-1C15-4D4B-8234-E304B5A247BC}"/>
              </a:ext>
            </a:extLst>
          </p:cNvPr>
          <p:cNvSpPr txBox="1"/>
          <p:nvPr/>
        </p:nvSpPr>
        <p:spPr>
          <a:xfrm>
            <a:off x="2346721" y="2174648"/>
            <a:ext cx="11281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</a:rPr>
              <a:t>0</a:t>
            </a:r>
            <a:endParaRPr lang="de-CH" sz="2000" dirty="0">
              <a:solidFill>
                <a:schemeClr val="accent5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96ABFE-DFA8-42E0-B930-37D92D3F0438}"/>
              </a:ext>
            </a:extLst>
          </p:cNvPr>
          <p:cNvSpPr txBox="1"/>
          <p:nvPr/>
        </p:nvSpPr>
        <p:spPr>
          <a:xfrm>
            <a:off x="1490353" y="2571750"/>
            <a:ext cx="11281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10011</a:t>
            </a:r>
            <a:endParaRPr lang="de-CH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7EAD51-6597-478D-933B-F2461B04F0F6}"/>
              </a:ext>
            </a:extLst>
          </p:cNvPr>
          <p:cNvSpPr txBox="1"/>
          <p:nvPr/>
        </p:nvSpPr>
        <p:spPr>
          <a:xfrm>
            <a:off x="2182441" y="2566489"/>
            <a:ext cx="11281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</a:rPr>
              <a:t>1</a:t>
            </a:r>
            <a:endParaRPr lang="de-CH" sz="2000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7" grpId="0"/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58CAC-C19E-460D-B424-FFCA3A02B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Noch</a:t>
            </a:r>
            <a:r>
              <a:rPr lang="en-US" dirty="0"/>
              <a:t> </a:t>
            </a:r>
            <a:r>
              <a:rPr lang="en-US" dirty="0" err="1"/>
              <a:t>Fragen</a:t>
            </a:r>
            <a:r>
              <a:rPr lang="en-US" dirty="0"/>
              <a:t>?</a:t>
            </a:r>
            <a:endParaRPr lang="de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784EB8-2090-4788-939E-D32B87C6C3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02947369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ADCE1-EE1A-41B1-9C1F-FEABD9B51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Git auf der </a:t>
            </a:r>
            <a:r>
              <a:rPr lang="en-US" dirty="0" err="1"/>
              <a:t>Kommandozeile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78367876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Organisatorisches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dirty="0"/>
              <a:t>E-Mail-</a:t>
            </a:r>
            <a:r>
              <a:rPr lang="en-GB" dirty="0" err="1"/>
              <a:t>Adresse</a:t>
            </a:r>
            <a:r>
              <a:rPr lang="en-GB" dirty="0"/>
              <a:t> </a:t>
            </a:r>
            <a:r>
              <a:rPr lang="en-GB" dirty="0" err="1"/>
              <a:t>für</a:t>
            </a:r>
            <a:r>
              <a:rPr lang="en-GB" dirty="0"/>
              <a:t> </a:t>
            </a:r>
            <a:r>
              <a:rPr lang="en-GB" dirty="0" err="1"/>
              <a:t>Fragen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den </a:t>
            </a:r>
            <a:r>
              <a:rPr lang="en-GB" dirty="0" err="1"/>
              <a:t>Übungen</a:t>
            </a:r>
            <a:r>
              <a:rPr lang="en-GB" dirty="0"/>
              <a:t>: </a:t>
            </a:r>
            <a:r>
              <a:rPr lang="en-GB" b="1" dirty="0">
                <a:hlinkClick r:id="rId3"/>
              </a:rPr>
              <a:t>ochsneto@student.ethz.ch</a:t>
            </a:r>
            <a:endParaRPr lang="en-GB" b="1" dirty="0"/>
          </a:p>
          <a:p>
            <a:pPr marL="285750" indent="-285750">
              <a:spcBef>
                <a:spcPts val="1600"/>
              </a:spcBef>
            </a:pPr>
            <a:r>
              <a:rPr lang="en-GB" dirty="0" err="1"/>
              <a:t>Mittwoch</a:t>
            </a:r>
            <a:r>
              <a:rPr lang="en-GB" dirty="0"/>
              <a:t> ~ 18:00: </a:t>
            </a:r>
            <a:r>
              <a:rPr lang="en-GB" dirty="0" err="1"/>
              <a:t>neue</a:t>
            </a:r>
            <a:r>
              <a:rPr lang="en-GB" dirty="0"/>
              <a:t> </a:t>
            </a:r>
            <a:r>
              <a:rPr lang="en-GB" dirty="0" err="1"/>
              <a:t>Übung</a:t>
            </a:r>
            <a:endParaRPr lang="en-GB" dirty="0"/>
          </a:p>
          <a:p>
            <a:pPr marL="285750" indent="-285750">
              <a:spcBef>
                <a:spcPts val="1600"/>
              </a:spcBef>
            </a:pPr>
            <a:r>
              <a:rPr lang="en-GB" dirty="0" err="1"/>
              <a:t>Mittwoch</a:t>
            </a:r>
            <a:r>
              <a:rPr lang="en-GB" dirty="0"/>
              <a:t> 23:59: Deadline </a:t>
            </a:r>
            <a:r>
              <a:rPr lang="en-GB" dirty="0" err="1"/>
              <a:t>Abgabe</a:t>
            </a:r>
            <a:endParaRPr lang="en-GB" dirty="0"/>
          </a:p>
          <a:p>
            <a:pPr marL="285750" indent="-285750">
              <a:spcBef>
                <a:spcPts val="1600"/>
              </a:spcBef>
            </a:pPr>
            <a:r>
              <a:rPr lang="en-GB" dirty="0" err="1"/>
              <a:t>Übungen</a:t>
            </a:r>
            <a:r>
              <a:rPr lang="en-GB" dirty="0"/>
              <a:t>, </a:t>
            </a:r>
            <a:r>
              <a:rPr lang="en-GB" dirty="0" err="1"/>
              <a:t>eure</a:t>
            </a:r>
            <a:r>
              <a:rPr lang="en-GB" dirty="0"/>
              <a:t> </a:t>
            </a:r>
            <a:r>
              <a:rPr lang="en-GB" dirty="0" err="1"/>
              <a:t>Lösungen</a:t>
            </a:r>
            <a:r>
              <a:rPr lang="en-GB" dirty="0"/>
              <a:t> und die </a:t>
            </a:r>
            <a:r>
              <a:rPr lang="en-GB" dirty="0" err="1"/>
              <a:t>Musterlösungen</a:t>
            </a:r>
            <a:r>
              <a:rPr lang="en-GB" dirty="0"/>
              <a:t> warden </a:t>
            </a:r>
            <a:r>
              <a:rPr lang="en-GB" dirty="0" err="1"/>
              <a:t>über</a:t>
            </a:r>
            <a:r>
              <a:rPr lang="en-GB" dirty="0"/>
              <a:t> git </a:t>
            </a:r>
            <a:r>
              <a:rPr lang="en-GB" dirty="0" err="1"/>
              <a:t>verteilt</a:t>
            </a:r>
            <a:endParaRPr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CCD7CD-C1DB-49D1-B629-2998877DE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Ziel</a:t>
            </a:r>
            <a:endParaRPr lang="de-CH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21E24B-6B72-4265-9EE0-C65E5556DA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Theorie</a:t>
            </a:r>
            <a:r>
              <a:rPr lang="en-US" dirty="0"/>
              <a:t> </a:t>
            </a:r>
            <a:r>
              <a:rPr lang="en-US" dirty="0" err="1"/>
              <a:t>wiederholen</a:t>
            </a:r>
            <a:endParaRPr lang="en-US" dirty="0"/>
          </a:p>
          <a:p>
            <a:r>
              <a:rPr lang="en-US" dirty="0" err="1"/>
              <a:t>Eigenheiten</a:t>
            </a:r>
            <a:r>
              <a:rPr lang="en-US" dirty="0"/>
              <a:t> von Java </a:t>
            </a:r>
            <a:r>
              <a:rPr lang="en-US" dirty="0" err="1"/>
              <a:t>kennenlernen</a:t>
            </a:r>
            <a:endParaRPr lang="en-US" dirty="0"/>
          </a:p>
          <a:p>
            <a:r>
              <a:rPr lang="en-US" dirty="0" err="1"/>
              <a:t>Fragen</a:t>
            </a:r>
            <a:r>
              <a:rPr lang="en-US" dirty="0"/>
              <a:t> </a:t>
            </a:r>
            <a:r>
              <a:rPr lang="en-US" dirty="0" err="1"/>
              <a:t>beantworten</a:t>
            </a:r>
            <a:endParaRPr lang="en-US" dirty="0"/>
          </a:p>
          <a:p>
            <a:r>
              <a:rPr lang="en-US" dirty="0" err="1"/>
              <a:t>Viel</a:t>
            </a:r>
            <a:r>
              <a:rPr lang="en-US" dirty="0"/>
              <a:t> Code </a:t>
            </a:r>
            <a:r>
              <a:rPr lang="en-US" dirty="0" err="1"/>
              <a:t>besprechen</a:t>
            </a:r>
            <a:r>
              <a:rPr lang="en-US" dirty="0"/>
              <a:t>, </a:t>
            </a:r>
            <a:r>
              <a:rPr lang="en-US" dirty="0" err="1"/>
              <a:t>verschiedene</a:t>
            </a:r>
            <a:r>
              <a:rPr lang="en-US" dirty="0"/>
              <a:t> </a:t>
            </a:r>
            <a:r>
              <a:rPr lang="en-US" dirty="0" err="1"/>
              <a:t>Ansätze</a:t>
            </a:r>
            <a:r>
              <a:rPr lang="en-US" dirty="0"/>
              <a:t> </a:t>
            </a:r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ein</a:t>
            </a:r>
            <a:r>
              <a:rPr lang="en-US" dirty="0"/>
              <a:t> Problem </a:t>
            </a:r>
            <a:r>
              <a:rPr lang="en-US" dirty="0" err="1"/>
              <a:t>betrachten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48698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Nachbesprechung</a:t>
            </a:r>
            <a:r>
              <a:rPr lang="en-GB" dirty="0"/>
              <a:t> </a:t>
            </a:r>
            <a:r>
              <a:rPr lang="en-GB" dirty="0" err="1"/>
              <a:t>Übung</a:t>
            </a:r>
            <a:r>
              <a:rPr lang="en-GB" dirty="0"/>
              <a:t> 0</a:t>
            </a:r>
            <a:endParaRPr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Fragen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Eclipse</a:t>
            </a:r>
            <a:endParaRPr dirty="0"/>
          </a:p>
        </p:txBody>
      </p:sp>
      <p:sp>
        <p:nvSpPr>
          <p:cNvPr id="72" name="Google Shape;72;p16"/>
          <p:cNvSpPr txBox="1">
            <a:spLocks noGrp="1"/>
          </p:cNvSpPr>
          <p:nvPr>
            <p:ph type="body" idx="4294967295"/>
          </p:nvPr>
        </p:nvSpPr>
        <p:spPr>
          <a:xfrm>
            <a:off x="0" y="1152525"/>
            <a:ext cx="8521700" cy="38020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Git</a:t>
            </a:r>
            <a:endParaRPr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67DE2-BEA5-48B9-86D8-4CE574BF0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</a:t>
            </a:r>
            <a:endParaRPr lang="de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13478A-7E53-442B-89B8-C4E43B7DFB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Version Management System</a:t>
            </a:r>
          </a:p>
          <a:p>
            <a:r>
              <a:rPr lang="en-US" dirty="0"/>
              <a:t>Die </a:t>
            </a:r>
            <a:r>
              <a:rPr lang="en-US" dirty="0" err="1"/>
              <a:t>gesamte</a:t>
            </a:r>
            <a:r>
              <a:rPr lang="en-US" dirty="0"/>
              <a:t> </a:t>
            </a:r>
            <a:r>
              <a:rPr lang="en-US" dirty="0" err="1"/>
              <a:t>Geschichte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Datei</a:t>
            </a:r>
            <a:r>
              <a:rPr lang="en-US" dirty="0"/>
              <a:t> </a:t>
            </a:r>
            <a:r>
              <a:rPr lang="en-US" dirty="0" err="1"/>
              <a:t>wird</a:t>
            </a:r>
            <a:r>
              <a:rPr lang="en-US" dirty="0"/>
              <a:t> </a:t>
            </a:r>
            <a:r>
              <a:rPr lang="en-US" dirty="0" err="1"/>
              <a:t>gespeichert</a:t>
            </a:r>
            <a:r>
              <a:rPr lang="en-US" dirty="0"/>
              <a:t>.</a:t>
            </a:r>
          </a:p>
          <a:p>
            <a:pPr marL="114300" indent="0">
              <a:buNone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2009174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E2A6C2-A91B-45C2-9A01-FDBA4E38C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3999900" cy="572700"/>
          </a:xfrm>
        </p:spPr>
        <p:txBody>
          <a:bodyPr/>
          <a:lstStyle/>
          <a:p>
            <a:pPr algn="ctr"/>
            <a:r>
              <a:rPr lang="en-US" dirty="0"/>
              <a:t>Gitlab-Server</a:t>
            </a:r>
            <a:endParaRPr lang="de-CH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9EEB8E51-8DC1-4EA6-B32A-6698478DD864}"/>
              </a:ext>
            </a:extLst>
          </p:cNvPr>
          <p:cNvSpPr txBox="1">
            <a:spLocks/>
          </p:cNvSpPr>
          <p:nvPr/>
        </p:nvSpPr>
        <p:spPr>
          <a:xfrm>
            <a:off x="4832402" y="445025"/>
            <a:ext cx="399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Dein Computer</a:t>
            </a:r>
            <a:endParaRPr lang="de-CH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CB9B833-545F-44D7-85D1-A82FB6ABBA88}"/>
              </a:ext>
            </a:extLst>
          </p:cNvPr>
          <p:cNvGrpSpPr/>
          <p:nvPr/>
        </p:nvGrpSpPr>
        <p:grpSpPr>
          <a:xfrm>
            <a:off x="495329" y="1141709"/>
            <a:ext cx="3078997" cy="2360908"/>
            <a:chOff x="495329" y="1647989"/>
            <a:chExt cx="3078997" cy="2360908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EDEA415-493A-49CC-9F65-0CF54D945B89}"/>
                </a:ext>
              </a:extLst>
            </p:cNvPr>
            <p:cNvGrpSpPr/>
            <p:nvPr/>
          </p:nvGrpSpPr>
          <p:grpSpPr>
            <a:xfrm>
              <a:off x="495329" y="1647989"/>
              <a:ext cx="3078997" cy="2360908"/>
              <a:chOff x="609600" y="1260529"/>
              <a:chExt cx="3962400" cy="2530757"/>
            </a:xfrm>
          </p:grpSpPr>
          <p:sp>
            <p:nvSpPr>
              <p:cNvPr id="8" name="Rectangle: Single Corner Snipped 7">
                <a:extLst>
                  <a:ext uri="{FF2B5EF4-FFF2-40B4-BE49-F238E27FC236}">
                    <a16:creationId xmlns:a16="http://schemas.microsoft.com/office/drawing/2014/main" id="{E3D48717-9885-495D-A4AD-2B8B0A8B8506}"/>
                  </a:ext>
                </a:extLst>
              </p:cNvPr>
              <p:cNvSpPr/>
              <p:nvPr/>
            </p:nvSpPr>
            <p:spPr>
              <a:xfrm>
                <a:off x="609600" y="1260529"/>
                <a:ext cx="3962400" cy="2530757"/>
              </a:xfrm>
              <a:prstGeom prst="snip1Rect">
                <a:avLst/>
              </a:prstGeom>
              <a:noFill/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E0C8CD6-5331-4323-B767-B66EE814CD9B}"/>
                  </a:ext>
                </a:extLst>
              </p:cNvPr>
              <p:cNvSpPr txBox="1"/>
              <p:nvPr/>
            </p:nvSpPr>
            <p:spPr>
              <a:xfrm>
                <a:off x="707756" y="1332854"/>
                <a:ext cx="336829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 err="1">
                    <a:solidFill>
                      <a:schemeClr val="accent5">
                        <a:lumMod val="50000"/>
                      </a:schemeClr>
                    </a:solidFill>
                  </a:rPr>
                  <a:t>Tobia’s</a:t>
                </a:r>
                <a:r>
                  <a:rPr lang="en-US" sz="2000" b="1" dirty="0">
                    <a:solidFill>
                      <a:schemeClr val="accent5">
                        <a:lumMod val="50000"/>
                      </a:schemeClr>
                    </a:solidFill>
                  </a:rPr>
                  <a:t> Repository</a:t>
                </a:r>
                <a:endParaRPr lang="de-CH" sz="2000" b="1" dirty="0">
                  <a:solidFill>
                    <a:schemeClr val="accent5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37555D17-8811-40BB-8B8B-599A9EA8DB4C}"/>
                </a:ext>
              </a:extLst>
            </p:cNvPr>
            <p:cNvGrpSpPr/>
            <p:nvPr/>
          </p:nvGrpSpPr>
          <p:grpSpPr>
            <a:xfrm>
              <a:off x="758799" y="2294969"/>
              <a:ext cx="1017722" cy="1117629"/>
              <a:chOff x="67159" y="1967059"/>
              <a:chExt cx="1017722" cy="1117629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9717B64-9ED8-47F7-8946-2B58538E6C56}"/>
                  </a:ext>
                </a:extLst>
              </p:cNvPr>
              <p:cNvSpPr/>
              <p:nvPr/>
            </p:nvSpPr>
            <p:spPr>
              <a:xfrm>
                <a:off x="67159" y="1967059"/>
                <a:ext cx="1017722" cy="769749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/>
                  <a:t>print(“Hallo”)</a:t>
                </a:r>
                <a:endParaRPr lang="de-CH" sz="1000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290E270-854A-4595-A2CC-0E30F06BE72C}"/>
                  </a:ext>
                </a:extLst>
              </p:cNvPr>
              <p:cNvSpPr txBox="1"/>
              <p:nvPr/>
            </p:nvSpPr>
            <p:spPr>
              <a:xfrm>
                <a:off x="67159" y="2776911"/>
                <a:ext cx="101772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U1.java</a:t>
                </a:r>
                <a:endParaRPr lang="de-CH" dirty="0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2ED19DD7-F72A-40F8-A664-962A80DCBC6B}"/>
                </a:ext>
              </a:extLst>
            </p:cNvPr>
            <p:cNvGrpSpPr/>
            <p:nvPr/>
          </p:nvGrpSpPr>
          <p:grpSpPr>
            <a:xfrm>
              <a:off x="629646" y="2156107"/>
              <a:ext cx="1286977" cy="1826950"/>
              <a:chOff x="1114912" y="1908715"/>
              <a:chExt cx="1436463" cy="1826950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ED3BA485-05C6-4202-B7C7-15ACF37DE396}"/>
                  </a:ext>
                </a:extLst>
              </p:cNvPr>
              <p:cNvSpPr/>
              <p:nvPr/>
            </p:nvSpPr>
            <p:spPr>
              <a:xfrm>
                <a:off x="1114912" y="1908715"/>
                <a:ext cx="1436463" cy="1287139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42B9828-F4A2-4651-A695-70A574B4B1AC}"/>
                  </a:ext>
                </a:extLst>
              </p:cNvPr>
              <p:cNvSpPr txBox="1"/>
              <p:nvPr/>
            </p:nvSpPr>
            <p:spPr>
              <a:xfrm>
                <a:off x="1114912" y="3212445"/>
                <a:ext cx="143646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4"/>
                    </a:solidFill>
                  </a:rPr>
                  <a:t>Commit 24.09.2020</a:t>
                </a:r>
                <a:endParaRPr lang="de-CH" dirty="0">
                  <a:solidFill>
                    <a:schemeClr val="accent4"/>
                  </a:solidFill>
                </a:endParaRPr>
              </a:p>
            </p:txBody>
          </p:sp>
        </p:grp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7358471-A2FC-46AF-B09B-3DF25A0A5AB0}"/>
              </a:ext>
            </a:extLst>
          </p:cNvPr>
          <p:cNvGrpSpPr/>
          <p:nvPr/>
        </p:nvGrpSpPr>
        <p:grpSpPr>
          <a:xfrm>
            <a:off x="3574327" y="2250964"/>
            <a:ext cx="1989562" cy="1692469"/>
            <a:chOff x="3605323" y="2732286"/>
            <a:chExt cx="1989562" cy="1692469"/>
          </a:xfrm>
        </p:grpSpPr>
        <p:sp>
          <p:nvSpPr>
            <p:cNvPr id="45" name="Arrow: Right 44">
              <a:extLst>
                <a:ext uri="{FF2B5EF4-FFF2-40B4-BE49-F238E27FC236}">
                  <a16:creationId xmlns:a16="http://schemas.microsoft.com/office/drawing/2014/main" id="{30CA20B3-0614-4C4D-9121-E0E1977E2C1D}"/>
                </a:ext>
              </a:extLst>
            </p:cNvPr>
            <p:cNvSpPr/>
            <p:nvPr/>
          </p:nvSpPr>
          <p:spPr>
            <a:xfrm>
              <a:off x="3848745" y="2732286"/>
              <a:ext cx="1508501" cy="165315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22673EB-76DF-45D1-8041-BB3652AFB389}"/>
                </a:ext>
              </a:extLst>
            </p:cNvPr>
            <p:cNvSpPr txBox="1"/>
            <p:nvPr/>
          </p:nvSpPr>
          <p:spPr>
            <a:xfrm>
              <a:off x="3605323" y="3039760"/>
              <a:ext cx="1989562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Clone</a:t>
              </a:r>
            </a:p>
            <a:p>
              <a:pPr algn="ctr"/>
              <a:r>
                <a:rPr lang="en-US" dirty="0" err="1"/>
                <a:t>Kopiert</a:t>
              </a:r>
              <a:r>
                <a:rPr lang="en-US" dirty="0"/>
                <a:t> das </a:t>
              </a:r>
              <a:r>
                <a:rPr lang="en-US" dirty="0" err="1"/>
                <a:t>gesamte</a:t>
              </a:r>
              <a:r>
                <a:rPr lang="en-US" dirty="0"/>
                <a:t> Repository auf </a:t>
              </a:r>
              <a:r>
                <a:rPr lang="en-US" dirty="0" err="1"/>
                <a:t>deinen</a:t>
              </a:r>
              <a:r>
                <a:rPr lang="en-US" dirty="0"/>
                <a:t> Computer.</a:t>
              </a:r>
            </a:p>
            <a:p>
              <a:pPr algn="ctr"/>
              <a:r>
                <a:rPr lang="en-US" dirty="0"/>
                <a:t>Muss </a:t>
              </a:r>
              <a:r>
                <a:rPr lang="en-US" dirty="0" err="1"/>
                <a:t>einmalig</a:t>
              </a:r>
              <a:r>
                <a:rPr lang="en-US" dirty="0"/>
                <a:t> </a:t>
              </a:r>
              <a:r>
                <a:rPr lang="en-US" dirty="0" err="1"/>
                <a:t>gemacht</a:t>
              </a:r>
              <a:r>
                <a:rPr lang="en-US" dirty="0"/>
                <a:t> </a:t>
              </a:r>
              <a:r>
                <a:rPr lang="en-US" dirty="0" err="1"/>
                <a:t>werden</a:t>
              </a:r>
              <a:r>
                <a:rPr lang="en-US" dirty="0"/>
                <a:t>.</a:t>
              </a:r>
              <a:endParaRPr lang="de-CH" dirty="0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70222D3-ABDF-4B13-8C44-7AFB1DF9B7F9}"/>
              </a:ext>
            </a:extLst>
          </p:cNvPr>
          <p:cNvGrpSpPr/>
          <p:nvPr/>
        </p:nvGrpSpPr>
        <p:grpSpPr>
          <a:xfrm>
            <a:off x="5569674" y="1141709"/>
            <a:ext cx="3078997" cy="2360908"/>
            <a:chOff x="495329" y="1647989"/>
            <a:chExt cx="3078997" cy="2360908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E957907A-AE50-4B46-B2C8-FD9F1F959711}"/>
                </a:ext>
              </a:extLst>
            </p:cNvPr>
            <p:cNvGrpSpPr/>
            <p:nvPr/>
          </p:nvGrpSpPr>
          <p:grpSpPr>
            <a:xfrm>
              <a:off x="495329" y="1647989"/>
              <a:ext cx="3078997" cy="2360908"/>
              <a:chOff x="609600" y="1260529"/>
              <a:chExt cx="3962400" cy="2530757"/>
            </a:xfrm>
          </p:grpSpPr>
          <p:sp>
            <p:nvSpPr>
              <p:cNvPr id="71" name="Rectangle: Single Corner Snipped 70">
                <a:extLst>
                  <a:ext uri="{FF2B5EF4-FFF2-40B4-BE49-F238E27FC236}">
                    <a16:creationId xmlns:a16="http://schemas.microsoft.com/office/drawing/2014/main" id="{AE1493AD-FE4B-465E-95A8-E910C54C479D}"/>
                  </a:ext>
                </a:extLst>
              </p:cNvPr>
              <p:cNvSpPr/>
              <p:nvPr/>
            </p:nvSpPr>
            <p:spPr>
              <a:xfrm>
                <a:off x="609600" y="1260529"/>
                <a:ext cx="3962400" cy="2530757"/>
              </a:xfrm>
              <a:prstGeom prst="snip1Rect">
                <a:avLst/>
              </a:prstGeom>
              <a:noFill/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99CAA4D5-E532-49B7-A2AE-8365189C89CC}"/>
                  </a:ext>
                </a:extLst>
              </p:cNvPr>
              <p:cNvSpPr txBox="1"/>
              <p:nvPr/>
            </p:nvSpPr>
            <p:spPr>
              <a:xfrm>
                <a:off x="707756" y="1332854"/>
                <a:ext cx="336829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 err="1">
                    <a:solidFill>
                      <a:schemeClr val="accent5">
                        <a:lumMod val="50000"/>
                      </a:schemeClr>
                    </a:solidFill>
                  </a:rPr>
                  <a:t>Tobia’s</a:t>
                </a:r>
                <a:r>
                  <a:rPr lang="en-US" sz="2000" b="1" dirty="0">
                    <a:solidFill>
                      <a:schemeClr val="accent5">
                        <a:lumMod val="50000"/>
                      </a:schemeClr>
                    </a:solidFill>
                  </a:rPr>
                  <a:t> Repository</a:t>
                </a:r>
                <a:endParaRPr lang="de-CH" sz="2000" b="1" dirty="0">
                  <a:solidFill>
                    <a:schemeClr val="accent5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8665CE1F-8B40-432F-A2C0-DF25D916FFCE}"/>
                </a:ext>
              </a:extLst>
            </p:cNvPr>
            <p:cNvGrpSpPr/>
            <p:nvPr/>
          </p:nvGrpSpPr>
          <p:grpSpPr>
            <a:xfrm>
              <a:off x="758799" y="2294969"/>
              <a:ext cx="1017722" cy="1117629"/>
              <a:chOff x="67159" y="1967059"/>
              <a:chExt cx="1017722" cy="1117629"/>
            </a:xfrm>
          </p:grpSpPr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A30C13BC-222C-4C2F-B46B-F6F10D83029C}"/>
                  </a:ext>
                </a:extLst>
              </p:cNvPr>
              <p:cNvSpPr/>
              <p:nvPr/>
            </p:nvSpPr>
            <p:spPr>
              <a:xfrm>
                <a:off x="67159" y="1967059"/>
                <a:ext cx="1017722" cy="769749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/>
                  <a:t>print(“Hallo”)</a:t>
                </a:r>
                <a:endParaRPr lang="de-CH" sz="1000" dirty="0"/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5CA1B287-9BB2-4921-9659-41C9358E881E}"/>
                  </a:ext>
                </a:extLst>
              </p:cNvPr>
              <p:cNvSpPr txBox="1"/>
              <p:nvPr/>
            </p:nvSpPr>
            <p:spPr>
              <a:xfrm>
                <a:off x="67159" y="2776911"/>
                <a:ext cx="101772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U1.java</a:t>
                </a:r>
                <a:endParaRPr lang="de-CH" dirty="0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16996C1D-270B-4A47-8A43-F5153B08FDD9}"/>
                </a:ext>
              </a:extLst>
            </p:cNvPr>
            <p:cNvGrpSpPr/>
            <p:nvPr/>
          </p:nvGrpSpPr>
          <p:grpSpPr>
            <a:xfrm>
              <a:off x="629646" y="2156107"/>
              <a:ext cx="1286977" cy="1826950"/>
              <a:chOff x="1114912" y="1908715"/>
              <a:chExt cx="1436463" cy="1826950"/>
            </a:xfrm>
          </p:grpSpPr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49333D23-2EE5-417E-A7AF-57D23AF1F9C7}"/>
                  </a:ext>
                </a:extLst>
              </p:cNvPr>
              <p:cNvSpPr/>
              <p:nvPr/>
            </p:nvSpPr>
            <p:spPr>
              <a:xfrm>
                <a:off x="1114912" y="1908715"/>
                <a:ext cx="1436463" cy="1287139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C841E205-58EF-41D2-BB9A-4EBF2CA22D7C}"/>
                  </a:ext>
                </a:extLst>
              </p:cNvPr>
              <p:cNvSpPr txBox="1"/>
              <p:nvPr/>
            </p:nvSpPr>
            <p:spPr>
              <a:xfrm>
                <a:off x="1114912" y="3212445"/>
                <a:ext cx="143646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4"/>
                    </a:solidFill>
                  </a:rPr>
                  <a:t>Commit 24.09.2020</a:t>
                </a:r>
                <a:endParaRPr lang="de-CH" dirty="0">
                  <a:solidFill>
                    <a:schemeClr val="accent4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734219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1340</Words>
  <Application>Microsoft Office PowerPoint</Application>
  <PresentationFormat>On-screen Show (16:9)</PresentationFormat>
  <Paragraphs>259</Paragraphs>
  <Slides>28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Source Code Pro</vt:lpstr>
      <vt:lpstr>Simple Light</vt:lpstr>
      <vt:lpstr> Übungsstunde 1</vt:lpstr>
      <vt:lpstr>Hi!</vt:lpstr>
      <vt:lpstr>Organisatorisches</vt:lpstr>
      <vt:lpstr>Ziel</vt:lpstr>
      <vt:lpstr>Nachbesprechung Übung 0</vt:lpstr>
      <vt:lpstr>Fragen zu Eclipse</vt:lpstr>
      <vt:lpstr>Git</vt:lpstr>
      <vt:lpstr>Git</vt:lpstr>
      <vt:lpstr>Gitlab-Server</vt:lpstr>
      <vt:lpstr>Gitlab-Server</vt:lpstr>
      <vt:lpstr>Gitlab-Server</vt:lpstr>
      <vt:lpstr>Gitlab-Server</vt:lpstr>
      <vt:lpstr>Gitlab-Server</vt:lpstr>
      <vt:lpstr>Gitlab-Server</vt:lpstr>
      <vt:lpstr>Git Pull/Push-Workflow</vt:lpstr>
      <vt:lpstr>Git in Eclipse</vt:lpstr>
      <vt:lpstr>EBNF :)</vt:lpstr>
      <vt:lpstr>Weshalb EBNF?</vt:lpstr>
      <vt:lpstr>Formalisierung einer Sprache </vt:lpstr>
      <vt:lpstr>Formalisierung der Syntax einer einfachen Sprache</vt:lpstr>
      <vt:lpstr>Anwendungen von EBNF in der Informatik</vt:lpstr>
      <vt:lpstr>Definition eines for-Loops in Java</vt:lpstr>
      <vt:lpstr>Aufgabe 4 a) </vt:lpstr>
      <vt:lpstr>Wie finde ich eine passende EBNF-Beschreibung? </vt:lpstr>
      <vt:lpstr>Aufgabe 4 b) </vt:lpstr>
      <vt:lpstr>Paritätstest </vt:lpstr>
      <vt:lpstr>Noch Fragen?</vt:lpstr>
      <vt:lpstr>Git auf der Kommandozeile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Übungsstunde 1</dc:title>
  <cp:lastModifiedBy>Tobia Ochsner</cp:lastModifiedBy>
  <cp:revision>31</cp:revision>
  <dcterms:modified xsi:type="dcterms:W3CDTF">2020-09-26T07:11:24Z</dcterms:modified>
</cp:coreProperties>
</file>